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484" r:id="rId3"/>
    <p:sldId id="442" r:id="rId4"/>
    <p:sldId id="460" r:id="rId5"/>
    <p:sldId id="443" r:id="rId6"/>
    <p:sldId id="444" r:id="rId7"/>
    <p:sldId id="461" r:id="rId8"/>
    <p:sldId id="467" r:id="rId9"/>
    <p:sldId id="462" r:id="rId10"/>
    <p:sldId id="469" r:id="rId11"/>
    <p:sldId id="449" r:id="rId12"/>
    <p:sldId id="470" r:id="rId13"/>
    <p:sldId id="458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86" r:id="rId2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D1A9D7-70D1-496A-B810-EA2AB43E751C}" v="10" dt="2023-10-16T00:12:25.8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16" autoAdjust="0"/>
  </p:normalViewPr>
  <p:slideViewPr>
    <p:cSldViewPr>
      <p:cViewPr varScale="1">
        <p:scale>
          <a:sx n="141" d="100"/>
          <a:sy n="141" d="100"/>
        </p:scale>
        <p:origin x="702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es Eduardo Egydio" userId="a52157a0-cc2e-4d45-b37d-467c513074bb" providerId="ADAL" clId="{E1D1A9D7-70D1-496A-B810-EA2AB43E751C}"/>
    <pc:docChg chg="addSld delSld modSld sldOrd">
      <pc:chgData name="Jones Eduardo Egydio" userId="a52157a0-cc2e-4d45-b37d-467c513074bb" providerId="ADAL" clId="{E1D1A9D7-70D1-496A-B810-EA2AB43E751C}" dt="2023-10-16T00:12:31.375" v="107" actId="47"/>
      <pc:docMkLst>
        <pc:docMk/>
      </pc:docMkLst>
      <pc:sldChg chg="modSp del mod">
        <pc:chgData name="Jones Eduardo Egydio" userId="a52157a0-cc2e-4d45-b37d-467c513074bb" providerId="ADAL" clId="{E1D1A9D7-70D1-496A-B810-EA2AB43E751C}" dt="2023-10-16T00:11:43.380" v="97" actId="47"/>
        <pc:sldMkLst>
          <pc:docMk/>
          <pc:sldMk cId="0" sldId="256"/>
        </pc:sldMkLst>
        <pc:spChg chg="mod">
          <ac:chgData name="Jones Eduardo Egydio" userId="a52157a0-cc2e-4d45-b37d-467c513074bb" providerId="ADAL" clId="{E1D1A9D7-70D1-496A-B810-EA2AB43E751C}" dt="2023-10-16T00:09:12.356" v="3" actId="20577"/>
          <ac:spMkLst>
            <pc:docMk/>
            <pc:sldMk cId="0" sldId="256"/>
            <ac:spMk id="8" creationId="{00000000-0000-0000-0000-000000000000}"/>
          </ac:spMkLst>
        </pc:spChg>
      </pc:sldChg>
      <pc:sldChg chg="del">
        <pc:chgData name="Jones Eduardo Egydio" userId="a52157a0-cc2e-4d45-b37d-467c513074bb" providerId="ADAL" clId="{E1D1A9D7-70D1-496A-B810-EA2AB43E751C}" dt="2023-10-16T00:12:31.375" v="107" actId="47"/>
        <pc:sldMkLst>
          <pc:docMk/>
          <pc:sldMk cId="3759723177" sldId="468"/>
        </pc:sldMkLst>
      </pc:sldChg>
      <pc:sldChg chg="addSp delSp modSp add del mod ord setBg delDesignElem">
        <pc:chgData name="Jones Eduardo Egydio" userId="a52157a0-cc2e-4d45-b37d-467c513074bb" providerId="ADAL" clId="{E1D1A9D7-70D1-496A-B810-EA2AB43E751C}" dt="2023-10-16T00:11:33.901" v="96" actId="20577"/>
        <pc:sldMkLst>
          <pc:docMk/>
          <pc:sldMk cId="2823354560" sldId="484"/>
        </pc:sldMkLst>
        <pc:spChg chg="mod">
          <ac:chgData name="Jones Eduardo Egydio" userId="a52157a0-cc2e-4d45-b37d-467c513074bb" providerId="ADAL" clId="{E1D1A9D7-70D1-496A-B810-EA2AB43E751C}" dt="2023-10-16T00:11:16.128" v="76" actId="20577"/>
          <ac:spMkLst>
            <pc:docMk/>
            <pc:sldMk cId="2823354560" sldId="484"/>
            <ac:spMk id="2" creationId="{AD8B3B83-7D3C-4231-8D90-9C379CF8A5F9}"/>
          </ac:spMkLst>
        </pc:spChg>
        <pc:spChg chg="mod">
          <ac:chgData name="Jones Eduardo Egydio" userId="a52157a0-cc2e-4d45-b37d-467c513074bb" providerId="ADAL" clId="{E1D1A9D7-70D1-496A-B810-EA2AB43E751C}" dt="2023-10-16T00:11:33.901" v="96" actId="20577"/>
          <ac:spMkLst>
            <pc:docMk/>
            <pc:sldMk cId="2823354560" sldId="484"/>
            <ac:spMk id="3" creationId="{1CFFEBF1-916E-1EF5-5F2B-1DE3FFC95262}"/>
          </ac:spMkLst>
        </pc:spChg>
        <pc:spChg chg="add del">
          <ac:chgData name="Jones Eduardo Egydio" userId="a52157a0-cc2e-4d45-b37d-467c513074bb" providerId="ADAL" clId="{E1D1A9D7-70D1-496A-B810-EA2AB43E751C}" dt="2023-10-16T00:10:25.274" v="11"/>
          <ac:spMkLst>
            <pc:docMk/>
            <pc:sldMk cId="2823354560" sldId="484"/>
            <ac:spMk id="50" creationId="{0671A8AE-40A1-4631-A6B8-581AFF065482}"/>
          </ac:spMkLst>
        </pc:spChg>
        <pc:spChg chg="add del">
          <ac:chgData name="Jones Eduardo Egydio" userId="a52157a0-cc2e-4d45-b37d-467c513074bb" providerId="ADAL" clId="{E1D1A9D7-70D1-496A-B810-EA2AB43E751C}" dt="2023-10-16T00:10:25.274" v="11"/>
          <ac:spMkLst>
            <pc:docMk/>
            <pc:sldMk cId="2823354560" sldId="484"/>
            <ac:spMk id="52" creationId="{AB58EF07-17C2-48CF-ABB0-EEF1F17CB8F0}"/>
          </ac:spMkLst>
        </pc:spChg>
        <pc:spChg chg="add del">
          <ac:chgData name="Jones Eduardo Egydio" userId="a52157a0-cc2e-4d45-b37d-467c513074bb" providerId="ADAL" clId="{E1D1A9D7-70D1-496A-B810-EA2AB43E751C}" dt="2023-10-16T00:10:25.274" v="11"/>
          <ac:spMkLst>
            <pc:docMk/>
            <pc:sldMk cId="2823354560" sldId="484"/>
            <ac:spMk id="54" creationId="{AF2F604E-43BE-4DC3-B983-E071523364F8}"/>
          </ac:spMkLst>
        </pc:spChg>
        <pc:spChg chg="add del">
          <ac:chgData name="Jones Eduardo Egydio" userId="a52157a0-cc2e-4d45-b37d-467c513074bb" providerId="ADAL" clId="{E1D1A9D7-70D1-496A-B810-EA2AB43E751C}" dt="2023-10-16T00:10:25.274" v="11"/>
          <ac:spMkLst>
            <pc:docMk/>
            <pc:sldMk cId="2823354560" sldId="484"/>
            <ac:spMk id="56" creationId="{08C9B587-E65E-4B52-B37C-ABEBB6E87928}"/>
          </ac:spMkLst>
        </pc:spChg>
      </pc:sldChg>
      <pc:sldChg chg="add del">
        <pc:chgData name="Jones Eduardo Egydio" userId="a52157a0-cc2e-4d45-b37d-467c513074bb" providerId="ADAL" clId="{E1D1A9D7-70D1-496A-B810-EA2AB43E751C}" dt="2023-10-16T00:11:49.299" v="99"/>
        <pc:sldMkLst>
          <pc:docMk/>
          <pc:sldMk cId="469503526" sldId="485"/>
        </pc:sldMkLst>
      </pc:sldChg>
      <pc:sldChg chg="delSp add del setBg delDesignElem">
        <pc:chgData name="Jones Eduardo Egydio" userId="a52157a0-cc2e-4d45-b37d-467c513074bb" providerId="ADAL" clId="{E1D1A9D7-70D1-496A-B810-EA2AB43E751C}" dt="2023-10-16T00:12:28.298" v="106" actId="47"/>
        <pc:sldMkLst>
          <pc:docMk/>
          <pc:sldMk cId="2256211691" sldId="485"/>
        </pc:sldMkLst>
        <pc:spChg chg="del">
          <ac:chgData name="Jones Eduardo Egydio" userId="a52157a0-cc2e-4d45-b37d-467c513074bb" providerId="ADAL" clId="{E1D1A9D7-70D1-496A-B810-EA2AB43E751C}" dt="2023-10-16T00:12:17.270" v="101"/>
          <ac:spMkLst>
            <pc:docMk/>
            <pc:sldMk cId="2256211691" sldId="485"/>
            <ac:spMk id="50" creationId="{0671A8AE-40A1-4631-A6B8-581AFF065482}"/>
          </ac:spMkLst>
        </pc:spChg>
        <pc:spChg chg="del">
          <ac:chgData name="Jones Eduardo Egydio" userId="a52157a0-cc2e-4d45-b37d-467c513074bb" providerId="ADAL" clId="{E1D1A9D7-70D1-496A-B810-EA2AB43E751C}" dt="2023-10-16T00:12:17.270" v="101"/>
          <ac:spMkLst>
            <pc:docMk/>
            <pc:sldMk cId="2256211691" sldId="485"/>
            <ac:spMk id="52" creationId="{AB58EF07-17C2-48CF-ABB0-EEF1F17CB8F0}"/>
          </ac:spMkLst>
        </pc:spChg>
        <pc:spChg chg="del">
          <ac:chgData name="Jones Eduardo Egydio" userId="a52157a0-cc2e-4d45-b37d-467c513074bb" providerId="ADAL" clId="{E1D1A9D7-70D1-496A-B810-EA2AB43E751C}" dt="2023-10-16T00:12:17.270" v="101"/>
          <ac:spMkLst>
            <pc:docMk/>
            <pc:sldMk cId="2256211691" sldId="485"/>
            <ac:spMk id="54" creationId="{AF2F604E-43BE-4DC3-B983-E071523364F8}"/>
          </ac:spMkLst>
        </pc:spChg>
        <pc:spChg chg="del">
          <ac:chgData name="Jones Eduardo Egydio" userId="a52157a0-cc2e-4d45-b37d-467c513074bb" providerId="ADAL" clId="{E1D1A9D7-70D1-496A-B810-EA2AB43E751C}" dt="2023-10-16T00:12:17.270" v="101"/>
          <ac:spMkLst>
            <pc:docMk/>
            <pc:sldMk cId="2256211691" sldId="485"/>
            <ac:spMk id="56" creationId="{08C9B587-E65E-4B52-B37C-ABEBB6E87928}"/>
          </ac:spMkLst>
        </pc:spChg>
      </pc:sldChg>
      <pc:sldChg chg="addSp delSp add del setBg delDesignElem">
        <pc:chgData name="Jones Eduardo Egydio" userId="a52157a0-cc2e-4d45-b37d-467c513074bb" providerId="ADAL" clId="{E1D1A9D7-70D1-496A-B810-EA2AB43E751C}" dt="2023-10-16T00:12:25.781" v="104"/>
        <pc:sldMkLst>
          <pc:docMk/>
          <pc:sldMk cId="2683723567" sldId="486"/>
        </pc:sldMkLst>
        <pc:spChg chg="add del">
          <ac:chgData name="Jones Eduardo Egydio" userId="a52157a0-cc2e-4d45-b37d-467c513074bb" providerId="ADAL" clId="{E1D1A9D7-70D1-496A-B810-EA2AB43E751C}" dt="2023-10-16T00:12:25.781" v="104"/>
          <ac:spMkLst>
            <pc:docMk/>
            <pc:sldMk cId="2683723567" sldId="486"/>
            <ac:spMk id="50" creationId="{0671A8AE-40A1-4631-A6B8-581AFF065482}"/>
          </ac:spMkLst>
        </pc:spChg>
        <pc:spChg chg="add del">
          <ac:chgData name="Jones Eduardo Egydio" userId="a52157a0-cc2e-4d45-b37d-467c513074bb" providerId="ADAL" clId="{E1D1A9D7-70D1-496A-B810-EA2AB43E751C}" dt="2023-10-16T00:12:25.781" v="104"/>
          <ac:spMkLst>
            <pc:docMk/>
            <pc:sldMk cId="2683723567" sldId="486"/>
            <ac:spMk id="52" creationId="{AB58EF07-17C2-48CF-ABB0-EEF1F17CB8F0}"/>
          </ac:spMkLst>
        </pc:spChg>
        <pc:spChg chg="add del">
          <ac:chgData name="Jones Eduardo Egydio" userId="a52157a0-cc2e-4d45-b37d-467c513074bb" providerId="ADAL" clId="{E1D1A9D7-70D1-496A-B810-EA2AB43E751C}" dt="2023-10-16T00:12:25.781" v="104"/>
          <ac:spMkLst>
            <pc:docMk/>
            <pc:sldMk cId="2683723567" sldId="486"/>
            <ac:spMk id="54" creationId="{AF2F604E-43BE-4DC3-B983-E071523364F8}"/>
          </ac:spMkLst>
        </pc:spChg>
        <pc:spChg chg="add del">
          <ac:chgData name="Jones Eduardo Egydio" userId="a52157a0-cc2e-4d45-b37d-467c513074bb" providerId="ADAL" clId="{E1D1A9D7-70D1-496A-B810-EA2AB43E751C}" dt="2023-10-16T00:12:25.781" v="104"/>
          <ac:spMkLst>
            <pc:docMk/>
            <pc:sldMk cId="2683723567" sldId="486"/>
            <ac:spMk id="56" creationId="{08C9B587-E65E-4B52-B37C-ABEBB6E87928}"/>
          </ac:spMkLst>
        </pc:spChg>
      </pc:sldChg>
      <pc:sldChg chg="add">
        <pc:chgData name="Jones Eduardo Egydio" userId="a52157a0-cc2e-4d45-b37d-467c513074bb" providerId="ADAL" clId="{E1D1A9D7-70D1-496A-B810-EA2AB43E751C}" dt="2023-10-16T00:12:25.803" v="105"/>
        <pc:sldMkLst>
          <pc:docMk/>
          <pc:sldMk cId="3691470639" sldId="4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40A44-44D4-4BDF-A375-7DE918E702D3}" type="datetimeFigureOut">
              <a:rPr lang="pt-BR" smtClean="0"/>
              <a:t>15/10/2023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A32C9-1A40-445A-97F3-09A4719657E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592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621F-492C-4530-9899-D51C5AFC0183}" type="datetimeFigureOut">
              <a:rPr lang="pt-BR" smtClean="0"/>
              <a:pPr/>
              <a:t>15/10/2023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86E-84BB-4F3B-8C83-13E429683CA0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621F-492C-4530-9899-D51C5AFC0183}" type="datetimeFigureOut">
              <a:rPr lang="pt-BR" smtClean="0"/>
              <a:pPr/>
              <a:t>15/10/2023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86E-84BB-4F3B-8C83-13E429683CA0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621F-492C-4530-9899-D51C5AFC0183}" type="datetimeFigureOut">
              <a:rPr lang="pt-BR" smtClean="0"/>
              <a:pPr/>
              <a:t>15/10/2023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86E-84BB-4F3B-8C83-13E429683CA0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gradFill flip="none" rotWithShape="1">
          <a:gsLst>
            <a:gs pos="100000">
              <a:schemeClr val="accent1">
                <a:lumMod val="75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B0A4E-9478-4F99-9441-12676BE27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0A79D7-F345-4E7B-9075-97FD2ED09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ED94D0-6600-442E-8019-8C686339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25F58-95D6-4E80-920F-9304F98CAA75}" type="datetime1">
              <a:rPr lang="pt-BR" smtClean="0"/>
              <a:t>15/10/2023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07E662-8015-4520-93F8-3F61B09C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z="750" dirty="0"/>
              <a:t>Prof. Jones Egydio</a:t>
            </a:r>
          </a:p>
          <a:p>
            <a:r>
              <a:rPr lang="pt-BR" sz="600" dirty="0"/>
              <a:t>Jones.Egydio@maua.br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D148D8-F372-4CE2-9BC1-BDD39234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4388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155B-2423-4164-B68B-CD64CAEC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7CABF6-B598-4127-9D21-F4F472454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9F6538-1E6E-47E3-8E95-CA02EA11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6B35-0859-4884-AA16-212EA731F977}" type="datetime1">
              <a:rPr lang="pt-BR" smtClean="0"/>
              <a:t>15/10/2023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B6FF0-0AEA-4E3C-AD15-8B8EBF3D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8DE822-64B4-4CE9-BC85-932F9EB2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0758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82E1A-3F9D-4D2D-A4D4-4DAD4543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D8667F-A861-456F-A1FC-FEDA5989D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ACEFC1-657E-4276-B8E8-2D0B8A97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CCF24-506D-4586-8BEB-262A8538FA72}" type="datetime1">
              <a:rPr lang="pt-BR" smtClean="0"/>
              <a:t>15/10/2023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80ADA-F392-410D-B6CA-1367513B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FB20CF-6438-4B16-9679-200B54E9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4852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42280-DC37-422A-9C05-97745D13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F23349-7666-49E9-B8AD-CAEA8876E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00E82E-D8CF-4937-BA0B-9EADBD368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CD8604-BD54-4492-AC36-62B97B607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B43B-8A94-4810-A66C-9610439C9AA2}" type="datetime1">
              <a:rPr lang="pt-BR" smtClean="0"/>
              <a:t>15/10/2023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A0BAA6-60D0-48B6-A98D-810A160D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11651D-C31F-4F50-8A6C-EAD814C8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3217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F30BF-9499-4318-B3CC-B6E9145C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3BB1FD-6C68-43CD-ACCF-B60BFE329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8F1E49-5C8E-46F9-8BE0-FEFE068D2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B73B0B-CD80-48C3-AF2B-8C7D40E4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F706B3D-E47D-4AF1-A593-02B966A72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891753A-A4BF-41C1-AA72-7C2E2D5F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BE33-127D-487B-B155-1BAC4343AB9A}" type="datetime1">
              <a:rPr lang="pt-BR" smtClean="0"/>
              <a:t>15/10/2023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522B8B5-4E34-400F-A097-24CCDFCF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20421B-7F7D-4F67-825E-4AAAE0FA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2588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5AA40-A726-48AD-BF79-D6989B3C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098CB0-988A-4E91-8DFA-5636CBBC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8570-2685-4A89-8BB5-A38410E78AF7}" type="datetime1">
              <a:rPr lang="pt-BR" smtClean="0"/>
              <a:t>15/10/2023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7B1ABC-069F-4A03-8705-0AC67A1F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66F3D7E-6610-426F-B980-2B729AD3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4712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4B55866-E628-400D-A288-E1566E6A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3E952-962A-4C6C-AE8C-C53E2072BFDC}" type="datetime1">
              <a:rPr lang="pt-BR" smtClean="0"/>
              <a:t>15/10/2023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B655CF7-AB0C-4778-A910-FE5FA7B1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5FE73E-E61B-4E63-BD5C-A234C6C2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8748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FD258-5C47-4ED6-BD7B-E1922BC7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305D36-350F-498D-AF99-83405CD70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ED8D98-D709-4EAC-88F9-3EE97AEC5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5B7795-AF2E-467A-82A2-952E342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E844-CEAD-4DEF-9CC9-C272659B8AD6}" type="datetime1">
              <a:rPr lang="pt-BR" smtClean="0"/>
              <a:t>15/10/2023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106C81-8406-43E1-B701-27FF5BA2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92576F-A2DC-46E7-ADBB-8F43247B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6165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621F-492C-4530-9899-D51C5AFC0183}" type="datetimeFigureOut">
              <a:rPr lang="pt-BR" smtClean="0"/>
              <a:pPr/>
              <a:t>15/10/2023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86E-84BB-4F3B-8C83-13E429683CA0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16663-7E0D-4063-AD7A-D25D91CF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6819AB3-98F7-4C18-A1AB-9CA3F77D5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B3086EC-3966-4D11-8CC5-3AF201F8B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0D82E7-7A6A-4BA1-930C-BA9D5CF4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51AA-A518-4867-A45E-D2859FE9468A}" type="datetime1">
              <a:rPr lang="pt-BR" smtClean="0"/>
              <a:t>15/10/2023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6A718C-D6C5-461A-AB9F-DD8A915C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2958B1-6AE1-42E6-958B-739DE370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0212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B10E6-1B88-47CA-8EB7-9DDFE0AF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09447-277F-4633-8DCC-89EE30684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D11BB8-818B-45BF-8DFB-6164B8CA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81AB-DBD2-4A41-BBC9-B96A451BDCB2}" type="datetime1">
              <a:rPr lang="pt-BR" smtClean="0"/>
              <a:t>15/10/2023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10319-75D4-4AFD-8D57-8D023E26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F8FEEA-2E38-401B-8761-B8BCBA47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49626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88418E-55F9-46B8-92DC-096CDBBB2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40503D-91DB-4B7A-A51F-1E740875C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6CFF66-7B94-437F-85C9-C61FC617C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3A6D-0347-4B7E-A23A-A4BB69AF7116}" type="datetime1">
              <a:rPr lang="pt-BR" smtClean="0"/>
              <a:t>15/10/2023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BFEFCA-8758-4171-B32E-770E63E7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6494F6-F9F8-408D-9673-7E06F9E2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481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621F-492C-4530-9899-D51C5AFC0183}" type="datetimeFigureOut">
              <a:rPr lang="pt-BR" smtClean="0"/>
              <a:pPr/>
              <a:t>15/10/2023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86E-84BB-4F3B-8C83-13E429683CA0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621F-492C-4530-9899-D51C5AFC0183}" type="datetimeFigureOut">
              <a:rPr lang="pt-BR" smtClean="0"/>
              <a:pPr/>
              <a:t>15/10/2023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86E-84BB-4F3B-8C83-13E429683CA0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621F-492C-4530-9899-D51C5AFC0183}" type="datetimeFigureOut">
              <a:rPr lang="pt-BR" smtClean="0"/>
              <a:pPr/>
              <a:t>15/10/2023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86E-84BB-4F3B-8C83-13E429683CA0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621F-492C-4530-9899-D51C5AFC0183}" type="datetimeFigureOut">
              <a:rPr lang="pt-BR" smtClean="0"/>
              <a:pPr/>
              <a:t>15/10/2023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86E-84BB-4F3B-8C83-13E429683CA0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621F-492C-4530-9899-D51C5AFC0183}" type="datetimeFigureOut">
              <a:rPr lang="pt-BR" smtClean="0"/>
              <a:pPr/>
              <a:t>15/10/2023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86E-84BB-4F3B-8C83-13E429683CA0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621F-492C-4530-9899-D51C5AFC0183}" type="datetimeFigureOut">
              <a:rPr lang="pt-BR" smtClean="0"/>
              <a:pPr/>
              <a:t>15/10/2023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86E-84BB-4F3B-8C83-13E429683CA0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621F-492C-4530-9899-D51C5AFC0183}" type="datetimeFigureOut">
              <a:rPr lang="pt-BR" smtClean="0"/>
              <a:pPr/>
              <a:t>15/10/2023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86E-84BB-4F3B-8C83-13E429683CA0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E621F-492C-4530-9899-D51C5AFC0183}" type="datetimeFigureOut">
              <a:rPr lang="pt-BR" smtClean="0"/>
              <a:pPr/>
              <a:t>15/10/2023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F786E-84BB-4F3B-8C83-13E429683CA0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92000">
              <a:schemeClr val="tx2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B8D0260-35E9-4ED1-B654-514E13F1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2BC094-3924-4D1A-BAFC-F9BA1A036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3F62B7-371B-4019-B41E-153F905A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27CC-1921-4FC9-B4B3-F0144CB50A33}" type="datetime1">
              <a:rPr lang="pt-BR" smtClean="0"/>
              <a:t>15/10/2023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42FEB5-A229-4377-8A15-CE3626040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CCDF72-BEE5-42F5-9FE3-617C24AD9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A511F-7348-4518-82EA-491B2E6EFED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1023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Conexões Digitais">
            <a:extLst>
              <a:ext uri="{FF2B5EF4-FFF2-40B4-BE49-F238E27FC236}">
                <a16:creationId xmlns:a16="http://schemas.microsoft.com/office/drawing/2014/main" id="{391ED85C-168A-4AEF-B9F1-2E8964C43F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49" t="9091" r="24372" b="-1"/>
          <a:stretch/>
        </p:blipFill>
        <p:spPr>
          <a:xfrm>
            <a:off x="2642616" y="7"/>
            <a:ext cx="6501384" cy="5143493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5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8B3B83-7D3C-4231-8D90-9C379CF8A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841772"/>
            <a:ext cx="7741907" cy="2403101"/>
          </a:xfrm>
        </p:spPr>
        <p:txBody>
          <a:bodyPr anchor="b">
            <a:normAutofit/>
          </a:bodyPr>
          <a:lstStyle/>
          <a:p>
            <a:pPr algn="l"/>
            <a:br>
              <a:rPr lang="pt-BR" sz="3300" b="1" dirty="0">
                <a:latin typeface="Overpass"/>
                <a:ea typeface="UD Digi Kyokasho N-B" panose="020B0400000000000000" pitchFamily="18" charset="-128"/>
              </a:rPr>
            </a:br>
            <a:r>
              <a:rPr lang="pt-BR" sz="3300" b="1" dirty="0">
                <a:latin typeface="Overpass"/>
                <a:ea typeface="UD Digi Kyokasho N-B" panose="020B0400000000000000" pitchFamily="18" charset="-128"/>
              </a:rPr>
              <a:t>Análise Estatística de Dados</a:t>
            </a:r>
            <a:br>
              <a:rPr lang="pt-BR" sz="3300" dirty="0">
                <a:latin typeface="Overpass"/>
                <a:ea typeface="UD Digi Kyokasho N-B" panose="020B0400000000000000" pitchFamily="18" charset="-128"/>
              </a:rPr>
            </a:br>
            <a:br>
              <a:rPr lang="pt-BR" sz="3300" dirty="0">
                <a:latin typeface="Overpass"/>
                <a:ea typeface="UD Digi Kyokasho N-B" panose="020B0400000000000000" pitchFamily="18" charset="-128"/>
              </a:rPr>
            </a:br>
            <a:r>
              <a:rPr lang="pt-BR" sz="2100" dirty="0">
                <a:latin typeface="Overpass"/>
                <a:ea typeface="UD Digi Kyokasho N-B" panose="020B0400000000000000" pitchFamily="18" charset="-128"/>
              </a:rPr>
              <a:t>Pós-graduação em Inteligência Artificial e Ciência de Dados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2" y="3410190"/>
            <a:ext cx="2983230" cy="13716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D210C1C3-481C-4D13-8E2C-BAB249BB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9444" y="4734960"/>
            <a:ext cx="2106763" cy="273844"/>
          </a:xfrm>
        </p:spPr>
        <p:txBody>
          <a:bodyPr>
            <a:normAutofit/>
          </a:bodyPr>
          <a:lstStyle>
            <a:lvl1pPr>
              <a:defRPr b="1"/>
            </a:lvl1pPr>
          </a:lstStyle>
          <a:p>
            <a:pPr algn="r" defTabSz="685800">
              <a:lnSpc>
                <a:spcPct val="90000"/>
              </a:lnSpc>
              <a:spcAft>
                <a:spcPts val="450"/>
              </a:spcAft>
            </a:pPr>
            <a:r>
              <a:rPr lang="pt-BR" sz="750" dirty="0">
                <a:solidFill>
                  <a:prstClr val="white"/>
                </a:solidFill>
                <a:latin typeface="Calibri" panose="020F0502020204030204"/>
              </a:rPr>
              <a:t>Outubro/2023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87CE233-8CDD-4D2D-BEB1-678D5E8714F2}"/>
              </a:ext>
            </a:extLst>
          </p:cNvPr>
          <p:cNvSpPr/>
          <p:nvPr/>
        </p:nvSpPr>
        <p:spPr>
          <a:xfrm>
            <a:off x="358485" y="469263"/>
            <a:ext cx="528066" cy="109729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Gráfico 15">
            <a:extLst>
              <a:ext uri="{FF2B5EF4-FFF2-40B4-BE49-F238E27FC236}">
                <a16:creationId xmlns:a16="http://schemas.microsoft.com/office/drawing/2014/main" id="{4D8992CF-F3FA-2769-B44C-9D81E288F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8477999" y="123454"/>
            <a:ext cx="540000" cy="540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ECD9495-E768-273B-04B8-963ED5034408}"/>
              </a:ext>
            </a:extLst>
          </p:cNvPr>
          <p:cNvSpPr txBox="1">
            <a:spLocks/>
          </p:cNvSpPr>
          <p:nvPr/>
        </p:nvSpPr>
        <p:spPr>
          <a:xfrm>
            <a:off x="358485" y="4539549"/>
            <a:ext cx="7004404" cy="469255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/>
            <a:br>
              <a:rPr lang="pt-BR" sz="3300" b="1" dirty="0">
                <a:solidFill>
                  <a:prstClr val="white"/>
                </a:solidFill>
                <a:latin typeface="Overpass"/>
                <a:ea typeface="UD Digi Kyokasho N-B" panose="020B0400000000000000" pitchFamily="18" charset="-128"/>
              </a:rPr>
            </a:br>
            <a:r>
              <a:rPr lang="pt-BR" sz="3300" b="1" dirty="0">
                <a:solidFill>
                  <a:prstClr val="white"/>
                </a:solidFill>
                <a:latin typeface="Overpass"/>
                <a:ea typeface="UD Digi Kyokasho N-B" panose="020B0400000000000000" pitchFamily="18" charset="-128"/>
              </a:rPr>
              <a:t>IMT – Instituto Mauá de Tecnologia</a:t>
            </a:r>
            <a:endParaRPr lang="pt-BR" sz="2100" dirty="0">
              <a:solidFill>
                <a:prstClr val="white"/>
              </a:solidFill>
              <a:latin typeface="Overpass"/>
              <a:ea typeface="UD Digi Kyokasho N-B" panose="020B0400000000000000" pitchFamily="18" charset="-128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FFEBF1-916E-1EF5-5F2B-1DE3FFC95262}"/>
              </a:ext>
            </a:extLst>
          </p:cNvPr>
          <p:cNvSpPr txBox="1">
            <a:spLocks/>
          </p:cNvSpPr>
          <p:nvPr/>
        </p:nvSpPr>
        <p:spPr>
          <a:xfrm>
            <a:off x="358485" y="3335867"/>
            <a:ext cx="7257614" cy="902633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/>
            <a:br>
              <a:rPr lang="pt-BR" sz="3000" b="1" dirty="0">
                <a:solidFill>
                  <a:prstClr val="white"/>
                </a:solidFill>
                <a:latin typeface="Overpass"/>
                <a:ea typeface="UD Digi Kyokasho N-B" panose="020B0400000000000000" pitchFamily="18" charset="-128"/>
              </a:rPr>
            </a:br>
            <a:r>
              <a:rPr lang="pt-BR" sz="3000" b="1" dirty="0">
                <a:solidFill>
                  <a:prstClr val="white"/>
                </a:solidFill>
                <a:latin typeface="Overpass"/>
                <a:ea typeface="UD Digi Kyokasho N-B" panose="020B0400000000000000" pitchFamily="18" charset="-128"/>
              </a:rPr>
              <a:t>Introdução ao Teste de Hipótese</a:t>
            </a:r>
            <a:endParaRPr lang="pt-BR" sz="1500" dirty="0">
              <a:solidFill>
                <a:prstClr val="white"/>
              </a:solidFill>
              <a:latin typeface="Overpass"/>
              <a:ea typeface="UD Digi Kyokasho N-B" panose="020B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335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Estabelecendo uma hipótese</a:t>
            </a:r>
            <a:endParaRPr lang="pt-BR" sz="4000" i="1" baseline="30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86" y="1231950"/>
            <a:ext cx="1405445" cy="37212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898" y="1217774"/>
            <a:ext cx="6973273" cy="1013602"/>
          </a:xfrm>
          <a:prstGeom prst="rect">
            <a:avLst/>
          </a:prstGeom>
        </p:spPr>
      </p:pic>
      <p:grpSp>
        <p:nvGrpSpPr>
          <p:cNvPr id="16" name="Agrupar 15"/>
          <p:cNvGrpSpPr/>
          <p:nvPr/>
        </p:nvGrpSpPr>
        <p:grpSpPr>
          <a:xfrm>
            <a:off x="122236" y="2360350"/>
            <a:ext cx="7042052" cy="609685"/>
            <a:chOff x="122236" y="2360350"/>
            <a:chExt cx="7042052" cy="609685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584" y="2360350"/>
              <a:ext cx="6622704" cy="609685"/>
            </a:xfrm>
            <a:prstGeom prst="rect">
              <a:avLst/>
            </a:prstGeom>
          </p:spPr>
        </p:pic>
        <p:sp>
          <p:nvSpPr>
            <p:cNvPr id="15" name="Retângulo 14"/>
            <p:cNvSpPr/>
            <p:nvPr/>
          </p:nvSpPr>
          <p:spPr>
            <a:xfrm>
              <a:off x="122236" y="2480852"/>
              <a:ext cx="490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150" dirty="0">
                  <a:solidFill>
                    <a:srgbClr val="FF0000"/>
                  </a:solidFill>
                  <a:sym typeface="Symbol" panose="05050102010706020507" pitchFamily="18" charset="2"/>
                </a:rPr>
                <a:t>❶</a:t>
              </a:r>
              <a:endParaRPr lang="pt-B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205757" y="3075806"/>
                <a:ext cx="843341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A afirmação </a:t>
                </a:r>
                <a:r>
                  <a:rPr lang="pt-BR" i="1" dirty="0">
                    <a:solidFill>
                      <a:srgbClr val="FF0000"/>
                    </a:solidFill>
                  </a:rPr>
                  <a:t>“tempo médio... é menor que 15 minutos” </a:t>
                </a:r>
                <a:r>
                  <a:rPr lang="pt-BR" dirty="0"/>
                  <a:t>pode ser escrita como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&lt;15</m:t>
                    </m:r>
                  </m:oMath>
                </a14:m>
                <a:r>
                  <a:rPr lang="pt-BR" dirty="0"/>
                  <a:t>. Seu complemento é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≥15</m:t>
                    </m:r>
                  </m:oMath>
                </a14:m>
                <a:r>
                  <a:rPr lang="pt-BR" dirty="0"/>
                  <a:t>. Uma vez que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≥15</m:t>
                    </m:r>
                  </m:oMath>
                </a14:m>
                <a:r>
                  <a:rPr lang="pt-BR" dirty="0"/>
                  <a:t> contém a igualdade, ela se torna a hipótese nula. Nesse caso, a hipótese alternativa representa a afirmação.</a:t>
                </a:r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57" y="3075806"/>
                <a:ext cx="8433414" cy="923330"/>
              </a:xfrm>
              <a:prstGeom prst="rect">
                <a:avLst/>
              </a:prstGeom>
              <a:blipFill>
                <a:blip r:embed="rId6"/>
                <a:stretch>
                  <a:fillRect l="-651" t="-3974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Agrupar 19"/>
          <p:cNvGrpSpPr/>
          <p:nvPr/>
        </p:nvGrpSpPr>
        <p:grpSpPr>
          <a:xfrm>
            <a:off x="1062058" y="4104907"/>
            <a:ext cx="6720812" cy="906906"/>
            <a:chOff x="241286" y="4075316"/>
            <a:chExt cx="6720812" cy="906906"/>
          </a:xfrm>
        </p:grpSpPr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1286" y="4075316"/>
              <a:ext cx="3292299" cy="906906"/>
            </a:xfrm>
            <a:prstGeom prst="rect">
              <a:avLst/>
            </a:prstGeom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07904" y="4151526"/>
              <a:ext cx="3254194" cy="830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742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Estabelecendo uma hipótese</a:t>
            </a:r>
            <a:endParaRPr lang="pt-BR" sz="4000" i="1" baseline="30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86" y="1231950"/>
            <a:ext cx="1405445" cy="37212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898" y="1217774"/>
            <a:ext cx="6973273" cy="1013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205757" y="3075806"/>
                <a:ext cx="843341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A afirmação </a:t>
                </a:r>
                <a:r>
                  <a:rPr lang="pt-BR" i="1" dirty="0">
                    <a:solidFill>
                      <a:srgbClr val="FF0000"/>
                    </a:solidFill>
                  </a:rPr>
                  <a:t>“vida útil média... é superior a 18 anos” </a:t>
                </a:r>
                <a:r>
                  <a:rPr lang="pt-BR" dirty="0"/>
                  <a:t>pode ser escrita como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&gt;18</m:t>
                    </m:r>
                  </m:oMath>
                </a14:m>
                <a:r>
                  <a:rPr lang="pt-BR" dirty="0"/>
                  <a:t>. Seu complemento é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≤18</m:t>
                    </m:r>
                  </m:oMath>
                </a14:m>
                <a:r>
                  <a:rPr lang="pt-BR" dirty="0"/>
                  <a:t>. Uma vez que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≤18</m:t>
                    </m:r>
                  </m:oMath>
                </a14:m>
                <a:r>
                  <a:rPr lang="pt-BR" dirty="0"/>
                  <a:t>, ela se torna a hipótese nula. Nesse</a:t>
                </a:r>
              </a:p>
              <a:p>
                <a:r>
                  <a:rPr lang="pt-BR" dirty="0"/>
                  <a:t>caso, a hipótese alternativa representa a afirmação.</a:t>
                </a:r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57" y="3075806"/>
                <a:ext cx="8433414" cy="923330"/>
              </a:xfrm>
              <a:prstGeom prst="rect">
                <a:avLst/>
              </a:prstGeom>
              <a:blipFill>
                <a:blip r:embed="rId5"/>
                <a:stretch>
                  <a:fillRect l="-651" t="-3974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Agrupar 5"/>
          <p:cNvGrpSpPr/>
          <p:nvPr/>
        </p:nvGrpSpPr>
        <p:grpSpPr>
          <a:xfrm>
            <a:off x="122236" y="2387217"/>
            <a:ext cx="7017157" cy="609685"/>
            <a:chOff x="122236" y="2387217"/>
            <a:chExt cx="7017157" cy="609685"/>
          </a:xfrm>
        </p:grpSpPr>
        <p:sp>
          <p:nvSpPr>
            <p:cNvPr id="15" name="Retângulo 14"/>
            <p:cNvSpPr/>
            <p:nvPr/>
          </p:nvSpPr>
          <p:spPr>
            <a:xfrm>
              <a:off x="122236" y="2480852"/>
              <a:ext cx="490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150" dirty="0">
                  <a:solidFill>
                    <a:srgbClr val="FF0000"/>
                  </a:solidFill>
                  <a:sym typeface="Symbol" panose="05050102010706020507" pitchFamily="18" charset="2"/>
                </a:rPr>
                <a:t>❷</a:t>
              </a:r>
              <a:endParaRPr lang="pt-BR" dirty="0"/>
            </a:p>
          </p:txBody>
        </p:sp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552" y="2387217"/>
              <a:ext cx="6599841" cy="609685"/>
            </a:xfrm>
            <a:prstGeom prst="rect">
              <a:avLst/>
            </a:prstGeom>
          </p:spPr>
        </p:pic>
      </p:grpSp>
      <p:grpSp>
        <p:nvGrpSpPr>
          <p:cNvPr id="12" name="Agrupar 11"/>
          <p:cNvGrpSpPr/>
          <p:nvPr/>
        </p:nvGrpSpPr>
        <p:grpSpPr>
          <a:xfrm>
            <a:off x="1305449" y="4078040"/>
            <a:ext cx="6234030" cy="901853"/>
            <a:chOff x="1038712" y="4037963"/>
            <a:chExt cx="6234030" cy="901853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8712" y="4037963"/>
              <a:ext cx="3383752" cy="861180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22464" y="4170089"/>
              <a:ext cx="2850278" cy="769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98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400" dirty="0"/>
              <a:t>Tipos de erros e nível de significância</a:t>
            </a:r>
          </a:p>
        </p:txBody>
      </p:sp>
      <p:sp>
        <p:nvSpPr>
          <p:cNvPr id="9" name="Retângulo 8"/>
          <p:cNvSpPr/>
          <p:nvPr/>
        </p:nvSpPr>
        <p:spPr>
          <a:xfrm>
            <a:off x="251520" y="1131590"/>
            <a:ext cx="87234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150" sz="2200" dirty="0"/>
              <a:t>●</a:t>
            </a:r>
            <a:r>
              <a:rPr lang="pt-BR" sz="2200" dirty="0"/>
              <a:t> Iniciamos um teste de hipótese </a:t>
            </a:r>
            <a:r>
              <a:rPr lang="pt-BR" sz="2200" i="1" dirty="0">
                <a:solidFill>
                  <a:schemeClr val="accent1"/>
                </a:solidFill>
              </a:rPr>
              <a:t>supondo que a condição de igualdade na hipótese nula é verdadeira</a:t>
            </a:r>
            <a:r>
              <a:rPr lang="pt-BR" sz="2200" dirty="0"/>
              <a:t>.</a:t>
            </a:r>
          </a:p>
        </p:txBody>
      </p:sp>
      <p:grpSp>
        <p:nvGrpSpPr>
          <p:cNvPr id="13" name="Agrupar 12"/>
          <p:cNvGrpSpPr/>
          <p:nvPr/>
        </p:nvGrpSpPr>
        <p:grpSpPr>
          <a:xfrm>
            <a:off x="1660931" y="1953009"/>
            <a:ext cx="5904656" cy="1201489"/>
            <a:chOff x="251520" y="1995686"/>
            <a:chExt cx="5904656" cy="1201489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1995686"/>
              <a:ext cx="1983672" cy="1098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17" name="Retângulo Arredondado 16"/>
            <p:cNvSpPr/>
            <p:nvPr/>
          </p:nvSpPr>
          <p:spPr>
            <a:xfrm>
              <a:off x="2627784" y="2117055"/>
              <a:ext cx="3528392" cy="1080120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rgbClr val="FF0000"/>
                  </a:solidFill>
                </a:rPr>
                <a:t>Duas decisões possíveis:</a:t>
              </a:r>
            </a:p>
            <a:p>
              <a:pPr marL="342900" indent="-342900" algn="ctr">
                <a:buFont typeface="Wingdings" panose="05000000000000000000" pitchFamily="2" charset="2"/>
                <a:buChar char="ü"/>
              </a:pPr>
              <a:r>
                <a:rPr lang="pt-BR" sz="2000" dirty="0">
                  <a:solidFill>
                    <a:srgbClr val="FF0000"/>
                  </a:solidFill>
                  <a:sym typeface="Wingdings" panose="05000000000000000000" pitchFamily="2" charset="2"/>
                </a:rPr>
                <a:t>Rejeitar a hipótese nula</a:t>
              </a:r>
            </a:p>
            <a:p>
              <a:pPr marL="342900" indent="-342900" algn="ctr">
                <a:buFont typeface="Wingdings" panose="05000000000000000000" pitchFamily="2" charset="2"/>
                <a:buChar char="ü"/>
              </a:pPr>
              <a:r>
                <a:rPr lang="pt-BR" sz="2000" dirty="0">
                  <a:solidFill>
                    <a:srgbClr val="FF0000"/>
                  </a:solidFill>
                  <a:sym typeface="Wingdings" panose="05000000000000000000" pitchFamily="2" charset="2"/>
                </a:rPr>
                <a:t>Não rejeitar a hipótese nula</a:t>
              </a:r>
              <a:endParaRPr lang="pt-BR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Agrupar 21"/>
          <p:cNvGrpSpPr/>
          <p:nvPr/>
        </p:nvGrpSpPr>
        <p:grpSpPr>
          <a:xfrm>
            <a:off x="323528" y="3507854"/>
            <a:ext cx="8625119" cy="1363721"/>
            <a:chOff x="323528" y="3507854"/>
            <a:chExt cx="8625119" cy="1363721"/>
          </a:xfrm>
        </p:grpSpPr>
        <p:sp>
          <p:nvSpPr>
            <p:cNvPr id="18" name="Retângulo 17"/>
            <p:cNvSpPr/>
            <p:nvPr/>
          </p:nvSpPr>
          <p:spPr>
            <a:xfrm>
              <a:off x="2300908" y="3635716"/>
              <a:ext cx="6647739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200" dirty="0"/>
                <a:t>Pelo fato da decisão ser baseada em uma amostra e não na população inteira, </a:t>
              </a:r>
              <a:r>
                <a:rPr lang="pt-BR" sz="2200" i="1" dirty="0">
                  <a:solidFill>
                    <a:schemeClr val="accent1"/>
                  </a:solidFill>
                </a:rPr>
                <a:t>há sempre a possibilidade de que tomemos uma decisão errada</a:t>
              </a:r>
              <a:r>
                <a:rPr lang="pt-BR" sz="2200" dirty="0"/>
                <a:t>.</a:t>
              </a:r>
            </a:p>
          </p:txBody>
        </p:sp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528" y="3507854"/>
              <a:ext cx="1937792" cy="1363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352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400" dirty="0"/>
              <a:t>Tipos de erros e nível de significância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03598"/>
            <a:ext cx="7262874" cy="189764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949" y="2859782"/>
            <a:ext cx="5128976" cy="188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400" dirty="0"/>
              <a:t>Tipos de erros e nível de significância</a:t>
            </a:r>
          </a:p>
        </p:txBody>
      </p:sp>
      <p:sp>
        <p:nvSpPr>
          <p:cNvPr id="5" name="Retângulo 4"/>
          <p:cNvSpPr/>
          <p:nvPr/>
        </p:nvSpPr>
        <p:spPr>
          <a:xfrm>
            <a:off x="279365" y="1203598"/>
            <a:ext cx="865147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150" sz="2200" dirty="0"/>
              <a:t>●</a:t>
            </a:r>
            <a:r>
              <a:rPr lang="pt-BR" sz="2200" dirty="0"/>
              <a:t> </a:t>
            </a:r>
            <a:r>
              <a:rPr lang="pt-BR" sz="2200" i="1" dirty="0">
                <a:solidFill>
                  <a:srgbClr val="FF0000"/>
                </a:solidFill>
              </a:rPr>
              <a:t>Rejeitaremos a hipótese nula quando o valor da estatística amostral for um valor incomum na distribuição amostral </a:t>
            </a:r>
            <a:r>
              <a:rPr lang="pt-BR" sz="2200" dirty="0"/>
              <a:t>(probabilidade de 0,05 ou menor).</a:t>
            </a:r>
          </a:p>
        </p:txBody>
      </p:sp>
      <p:sp>
        <p:nvSpPr>
          <p:cNvPr id="6" name="Retângulo 5"/>
          <p:cNvSpPr/>
          <p:nvPr/>
        </p:nvSpPr>
        <p:spPr>
          <a:xfrm>
            <a:off x="279365" y="2311594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150" sz="2200" dirty="0"/>
              <a:t>● </a:t>
            </a:r>
            <a:r>
              <a:rPr lang="pt-BR" sz="2200" dirty="0"/>
              <a:t>Quando testes estatísticos são realizados, às vezes a ocorrência de um evento incomum é caracterizada por uma probabilidade de 0,10 ou menor, 0,05 ou menor ou 0,01 ou menor.</a:t>
            </a:r>
          </a:p>
        </p:txBody>
      </p:sp>
      <p:grpSp>
        <p:nvGrpSpPr>
          <p:cNvPr id="11" name="Agrupar 10"/>
          <p:cNvGrpSpPr/>
          <p:nvPr/>
        </p:nvGrpSpPr>
        <p:grpSpPr>
          <a:xfrm>
            <a:off x="4609847" y="2067694"/>
            <a:ext cx="4412813" cy="2308324"/>
            <a:chOff x="4609847" y="2067694"/>
            <a:chExt cx="4412813" cy="2308324"/>
          </a:xfrm>
        </p:grpSpPr>
        <p:sp>
          <p:nvSpPr>
            <p:cNvPr id="10" name="Retângulo 9"/>
            <p:cNvSpPr/>
            <p:nvPr/>
          </p:nvSpPr>
          <p:spPr>
            <a:xfrm>
              <a:off x="4626215" y="2067694"/>
              <a:ext cx="4396445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/>
                <a:t>                                                  Pelo fato de</a:t>
              </a:r>
            </a:p>
            <a:p>
              <a:r>
                <a:rPr lang="pt-BR" dirty="0"/>
                <a:t>                                                  haver variação </a:t>
              </a:r>
            </a:p>
            <a:p>
              <a:r>
                <a:rPr lang="pt-BR" dirty="0"/>
                <a:t>                                                  de amostra para       </a:t>
              </a:r>
            </a:p>
            <a:p>
              <a:r>
                <a:rPr lang="pt-BR" dirty="0"/>
                <a:t>                                                  amostra, sempre      </a:t>
              </a:r>
            </a:p>
            <a:p>
              <a:r>
                <a:rPr lang="pt-BR" dirty="0"/>
                <a:t>                                                  há uma                   </a:t>
              </a:r>
            </a:p>
            <a:p>
              <a:r>
                <a:rPr lang="pt-BR" dirty="0"/>
                <a:t>                                                  possibilidade</a:t>
              </a:r>
            </a:p>
            <a:p>
              <a:r>
                <a:rPr lang="pt-BR" dirty="0"/>
                <a:t>de que você rejeite a hipótese nula quando ela é, na realidade, verdadeira.</a:t>
              </a:r>
            </a:p>
          </p:txBody>
        </p:sp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9847" y="2067694"/>
              <a:ext cx="2705100" cy="169545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258896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400" dirty="0"/>
              <a:t>Tipos de erros e nível de significância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77" y="1131590"/>
            <a:ext cx="7262874" cy="2179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242526" y="3435846"/>
                <a:ext cx="8784976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150" sz="2200" dirty="0"/>
                  <a:t>●</a:t>
                </a:r>
                <a:r>
                  <a:rPr lang="pt-BR" sz="2200" dirty="0"/>
                  <a:t> Estabelecendo-se o nível de significância em um valor pequeno, nosso desejo é que a probabilidade de rejeitar uma hipótese nula verdadeira seja pequena. Os três níveis de significância usuais são </a:t>
                </a:r>
                <a14:m>
                  <m:oMath xmlns:m="http://schemas.openxmlformats.org/officeDocument/2006/math">
                    <m:r>
                      <a:rPr lang="pt-BR" sz="22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BR" sz="2200" b="0" i="1" dirty="0" smtClean="0">
                        <a:latin typeface="Cambria Math" panose="02040503050406030204" pitchFamily="18" charset="0"/>
                      </a:rPr>
                      <m:t>=0,10</m:t>
                    </m:r>
                  </m:oMath>
                </a14:m>
                <a:r>
                  <a:rPr lang="pt-BR" sz="2200" dirty="0"/>
                  <a:t>, </a:t>
                </a:r>
                <a14:m>
                  <m:oMath xmlns:m="http://schemas.openxmlformats.org/officeDocument/2006/math"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=0,05</m:t>
                    </m:r>
                  </m:oMath>
                </a14:m>
                <a:r>
                  <a:rPr lang="pt-BR" sz="2200" dirty="0"/>
                  <a:t> e </a:t>
                </a:r>
                <a14:m>
                  <m:oMath xmlns:m="http://schemas.openxmlformats.org/officeDocument/2006/math"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=0,01</m:t>
                    </m:r>
                  </m:oMath>
                </a14:m>
                <a:r>
                  <a:rPr lang="pt-BR" sz="2200" dirty="0"/>
                  <a:t>.</a:t>
                </a: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26" y="3435846"/>
                <a:ext cx="8784976" cy="1446550"/>
              </a:xfrm>
              <a:prstGeom prst="rect">
                <a:avLst/>
              </a:prstGeom>
              <a:blipFill>
                <a:blip r:embed="rId4"/>
                <a:stretch>
                  <a:fillRect l="-902" t="-2954" b="-75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80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Testes estatísticos e valores </a:t>
            </a:r>
            <a:r>
              <a:rPr lang="pt-BR" sz="4000" i="1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79512" y="1125200"/>
                <a:ext cx="8784976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150" sz="2200" dirty="0"/>
                  <a:t>●</a:t>
                </a:r>
                <a:r>
                  <a:rPr lang="pt-BR" sz="2200" dirty="0"/>
                  <a:t> O próximo passo em um teste de hipótese é </a:t>
                </a:r>
                <a:r>
                  <a:rPr lang="pt-BR" sz="2200" i="1" dirty="0">
                    <a:solidFill>
                      <a:srgbClr val="FF0000"/>
                    </a:solidFill>
                  </a:rPr>
                  <a:t>obter uma amostra aleatória </a:t>
                </a:r>
                <a:r>
                  <a:rPr lang="pt-BR" sz="2200" dirty="0"/>
                  <a:t>da população e </a:t>
                </a:r>
                <a:r>
                  <a:rPr lang="pt-BR" sz="2200" i="1" dirty="0">
                    <a:solidFill>
                      <a:srgbClr val="FF0000"/>
                    </a:solidFill>
                  </a:rPr>
                  <a:t>calcular as estatísticas amostrais </a:t>
                </a:r>
                <a:r>
                  <a:rPr lang="pt-BR" sz="2200" dirty="0"/>
                  <a:t>de interesse (tais como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pt-BR" sz="2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2200" dirty="0"/>
                  <a:t>), correspondentes aos parâmetros na hipótese nula (</a:t>
                </a:r>
                <a14:m>
                  <m:oMath xmlns:m="http://schemas.openxmlformats.org/officeDocument/2006/math"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2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2200" dirty="0"/>
                  <a:t>).</a:t>
                </a: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25200"/>
                <a:ext cx="8784976" cy="1107996"/>
              </a:xfrm>
              <a:prstGeom prst="rect">
                <a:avLst/>
              </a:prstGeom>
              <a:blipFill>
                <a:blip r:embed="rId3"/>
                <a:stretch>
                  <a:fillRect l="-902" t="-3867" r="-1318" b="-104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Agrupar 9"/>
          <p:cNvGrpSpPr/>
          <p:nvPr/>
        </p:nvGrpSpPr>
        <p:grpSpPr>
          <a:xfrm>
            <a:off x="3157473" y="1542374"/>
            <a:ext cx="4068927" cy="1038161"/>
            <a:chOff x="3157473" y="1542374"/>
            <a:chExt cx="4068927" cy="1038161"/>
          </a:xfrm>
        </p:grpSpPr>
        <p:sp>
          <p:nvSpPr>
            <p:cNvPr id="5" name="Retângulo Arredondado 4"/>
            <p:cNvSpPr/>
            <p:nvPr/>
          </p:nvSpPr>
          <p:spPr>
            <a:xfrm>
              <a:off x="3275856" y="1542374"/>
              <a:ext cx="2520280" cy="288032"/>
            </a:xfrm>
            <a:prstGeom prst="round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Forma Livre 5"/>
            <p:cNvSpPr/>
            <p:nvPr/>
          </p:nvSpPr>
          <p:spPr>
            <a:xfrm>
              <a:off x="3157473" y="1830405"/>
              <a:ext cx="493035" cy="565463"/>
            </a:xfrm>
            <a:custGeom>
              <a:avLst/>
              <a:gdLst>
                <a:gd name="connsiteX0" fmla="*/ 209500 w 493035"/>
                <a:gd name="connsiteY0" fmla="*/ 0 h 574158"/>
                <a:gd name="connsiteX1" fmla="*/ 32290 w 493035"/>
                <a:gd name="connsiteY1" fmla="*/ 92148 h 574158"/>
                <a:gd name="connsiteX2" fmla="*/ 46467 w 493035"/>
                <a:gd name="connsiteY2" fmla="*/ 482009 h 574158"/>
                <a:gd name="connsiteX3" fmla="*/ 493035 w 493035"/>
                <a:gd name="connsiteY3" fmla="*/ 574158 h 57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035" h="574158">
                  <a:moveTo>
                    <a:pt x="209500" y="0"/>
                  </a:moveTo>
                  <a:cubicBezTo>
                    <a:pt x="134481" y="5906"/>
                    <a:pt x="59462" y="11813"/>
                    <a:pt x="32290" y="92148"/>
                  </a:cubicBezTo>
                  <a:cubicBezTo>
                    <a:pt x="5118" y="172483"/>
                    <a:pt x="-30324" y="401674"/>
                    <a:pt x="46467" y="482009"/>
                  </a:cubicBezTo>
                  <a:cubicBezTo>
                    <a:pt x="123258" y="562344"/>
                    <a:pt x="308146" y="568251"/>
                    <a:pt x="493035" y="574158"/>
                  </a:cubicBezTo>
                </a:path>
              </a:pathLst>
            </a:custGeom>
            <a:noFill/>
            <a:ln w="31750"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3570976" y="2211203"/>
              <a:ext cx="36554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i="1" dirty="0">
                  <a:solidFill>
                    <a:schemeClr val="tx2"/>
                  </a:solidFill>
                </a:rPr>
                <a:t>Estatística de teste (variável de teste)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179512" y="2571750"/>
                <a:ext cx="8795486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150" sz="2200" dirty="0"/>
                  <a:t>●</a:t>
                </a:r>
                <a:r>
                  <a:rPr lang="pt-BR" sz="2200" dirty="0"/>
                  <a:t> Sob a suposição de que a hipótese nula é verdadeira, </a:t>
                </a:r>
                <a:r>
                  <a:rPr lang="pt-BR" sz="2200" i="1" dirty="0">
                    <a:solidFill>
                      <a:srgbClr val="FF0000"/>
                    </a:solidFill>
                  </a:rPr>
                  <a:t>o valor específico da estatística de teste é então transformado em uma estatística de teste padronizada</a:t>
                </a:r>
                <a:r>
                  <a:rPr lang="pt-BR" sz="2200" dirty="0"/>
                  <a:t>, tal como </a:t>
                </a:r>
                <a14:m>
                  <m:oMath xmlns:m="http://schemas.openxmlformats.org/officeDocument/2006/math"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pt-BR" sz="2200" dirty="0"/>
                  <a:t>, </a:t>
                </a:r>
                <a14:m>
                  <m:oMath xmlns:m="http://schemas.openxmlformats.org/officeDocument/2006/math"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2200" dirty="0"/>
                  <a:t>, ou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2200" dirty="0"/>
                  <a:t>.</a:t>
                </a: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571750"/>
                <a:ext cx="8795486" cy="1107996"/>
              </a:xfrm>
              <a:prstGeom prst="rect">
                <a:avLst/>
              </a:prstGeom>
              <a:blipFill>
                <a:blip r:embed="rId4"/>
                <a:stretch>
                  <a:fillRect l="-901" t="-3846" r="-1178" b="-98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Agrupar 11"/>
          <p:cNvGrpSpPr/>
          <p:nvPr/>
        </p:nvGrpSpPr>
        <p:grpSpPr>
          <a:xfrm>
            <a:off x="161824" y="3287007"/>
            <a:ext cx="6354392" cy="1144026"/>
            <a:chOff x="3214363" y="1468981"/>
            <a:chExt cx="6354392" cy="1144026"/>
          </a:xfrm>
        </p:grpSpPr>
        <p:sp>
          <p:nvSpPr>
            <p:cNvPr id="13" name="Retângulo Arredondado 12"/>
            <p:cNvSpPr/>
            <p:nvPr/>
          </p:nvSpPr>
          <p:spPr>
            <a:xfrm>
              <a:off x="3275856" y="1468981"/>
              <a:ext cx="1468363" cy="392290"/>
            </a:xfrm>
            <a:prstGeom prst="round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Forma Livre 13"/>
            <p:cNvSpPr/>
            <p:nvPr/>
          </p:nvSpPr>
          <p:spPr>
            <a:xfrm>
              <a:off x="3214363" y="1861271"/>
              <a:ext cx="493035" cy="574158"/>
            </a:xfrm>
            <a:custGeom>
              <a:avLst/>
              <a:gdLst>
                <a:gd name="connsiteX0" fmla="*/ 209500 w 493035"/>
                <a:gd name="connsiteY0" fmla="*/ 0 h 574158"/>
                <a:gd name="connsiteX1" fmla="*/ 32290 w 493035"/>
                <a:gd name="connsiteY1" fmla="*/ 92148 h 574158"/>
                <a:gd name="connsiteX2" fmla="*/ 46467 w 493035"/>
                <a:gd name="connsiteY2" fmla="*/ 482009 h 574158"/>
                <a:gd name="connsiteX3" fmla="*/ 493035 w 493035"/>
                <a:gd name="connsiteY3" fmla="*/ 574158 h 57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035" h="574158">
                  <a:moveTo>
                    <a:pt x="209500" y="0"/>
                  </a:moveTo>
                  <a:cubicBezTo>
                    <a:pt x="134481" y="5906"/>
                    <a:pt x="59462" y="11813"/>
                    <a:pt x="32290" y="92148"/>
                  </a:cubicBezTo>
                  <a:cubicBezTo>
                    <a:pt x="5118" y="172483"/>
                    <a:pt x="-30324" y="401674"/>
                    <a:pt x="46467" y="482009"/>
                  </a:cubicBezTo>
                  <a:cubicBezTo>
                    <a:pt x="123258" y="562344"/>
                    <a:pt x="308146" y="568251"/>
                    <a:pt x="493035" y="574158"/>
                  </a:cubicBezTo>
                </a:path>
              </a:pathLst>
            </a:custGeom>
            <a:noFill/>
            <a:ln w="31750"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3642835" y="2243675"/>
              <a:ext cx="59259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i="1" dirty="0">
                  <a:solidFill>
                    <a:schemeClr val="tx2"/>
                  </a:solidFill>
                </a:rPr>
                <a:t>Tomada de decisão sobre a rejeição ou não da hipótese nula</a:t>
              </a:r>
            </a:p>
          </p:txBody>
        </p:sp>
      </p:grpSp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3629895"/>
            <a:ext cx="2354964" cy="123294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27769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Testes estatísticos e valores </a:t>
            </a:r>
            <a:r>
              <a:rPr lang="pt-BR" sz="4000" i="1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1479489"/>
                  </p:ext>
                </p:extLst>
              </p:nvPr>
            </p:nvGraphicFramePr>
            <p:xfrm>
              <a:off x="827584" y="1275606"/>
              <a:ext cx="7560840" cy="17463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>
                      <a:extLst>
                        <a:ext uri="{9D8B030D-6E8A-4147-A177-3AD203B41FA5}">
                          <a16:colId xmlns:a16="http://schemas.microsoft.com/office/drawing/2014/main" val="3071560084"/>
                        </a:ext>
                      </a:extLst>
                    </a:gridCol>
                    <a:gridCol w="2088232">
                      <a:extLst>
                        <a:ext uri="{9D8B030D-6E8A-4147-A177-3AD203B41FA5}">
                          <a16:colId xmlns:a16="http://schemas.microsoft.com/office/drawing/2014/main" val="1954607990"/>
                        </a:ext>
                      </a:extLst>
                    </a:gridCol>
                    <a:gridCol w="3816424">
                      <a:extLst>
                        <a:ext uri="{9D8B030D-6E8A-4147-A177-3AD203B41FA5}">
                          <a16:colId xmlns:a16="http://schemas.microsoft.com/office/drawing/2014/main" val="475038166"/>
                        </a:ext>
                      </a:extLst>
                    </a:gridCol>
                  </a:tblGrid>
                  <a:tr h="6663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Parâmetro</a:t>
                          </a:r>
                          <a:endParaRPr lang="pt-BR" baseline="0" dirty="0"/>
                        </a:p>
                        <a:p>
                          <a:pPr algn="ctr"/>
                          <a:r>
                            <a:rPr lang="pt-BR" baseline="0" dirty="0"/>
                            <a:t>populacional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Estatística</a:t>
                          </a:r>
                          <a:r>
                            <a:rPr lang="pt-BR" baseline="0" dirty="0"/>
                            <a:t> de teste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Estatística</a:t>
                          </a:r>
                          <a:r>
                            <a:rPr lang="pt-BR" baseline="0" dirty="0"/>
                            <a:t> de teste</a:t>
                          </a:r>
                        </a:p>
                        <a:p>
                          <a:pPr algn="ctr"/>
                          <a:r>
                            <a:rPr lang="pt-BR" baseline="0" dirty="0"/>
                            <a:t>padronizada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985243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a14:m>
                          <a:r>
                            <a:rPr lang="pt-BR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r>
                            <a:rPr lang="pt-BR" dirty="0"/>
                            <a:t> conhecido)</a:t>
                          </a:r>
                          <a:r>
                            <a:rPr lang="pt-BR" baseline="0" dirty="0"/>
                            <a:t> ; </a:t>
                          </a:r>
                          <a14:m>
                            <m:oMath xmlns:m="http://schemas.openxmlformats.org/officeDocument/2006/math"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pt-BR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r>
                            <a:rPr lang="pt-BR" dirty="0"/>
                            <a:t> desconhecido)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316778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37253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1479489"/>
                  </p:ext>
                </p:extLst>
              </p:nvPr>
            </p:nvGraphicFramePr>
            <p:xfrm>
              <a:off x="827584" y="1275606"/>
              <a:ext cx="7560840" cy="17463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>
                      <a:extLst>
                        <a:ext uri="{9D8B030D-6E8A-4147-A177-3AD203B41FA5}">
                          <a16:colId xmlns:a16="http://schemas.microsoft.com/office/drawing/2014/main" val="3071560084"/>
                        </a:ext>
                      </a:extLst>
                    </a:gridCol>
                    <a:gridCol w="2088232">
                      <a:extLst>
                        <a:ext uri="{9D8B030D-6E8A-4147-A177-3AD203B41FA5}">
                          <a16:colId xmlns:a16="http://schemas.microsoft.com/office/drawing/2014/main" val="1954607990"/>
                        </a:ext>
                      </a:extLst>
                    </a:gridCol>
                    <a:gridCol w="3816424">
                      <a:extLst>
                        <a:ext uri="{9D8B030D-6E8A-4147-A177-3AD203B41FA5}">
                          <a16:colId xmlns:a16="http://schemas.microsoft.com/office/drawing/2014/main" val="475038166"/>
                        </a:ext>
                      </a:extLst>
                    </a:gridCol>
                  </a:tblGrid>
                  <a:tr h="6663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Parâmetro</a:t>
                          </a:r>
                          <a:endParaRPr lang="pt-BR" baseline="0" dirty="0" smtClean="0"/>
                        </a:p>
                        <a:p>
                          <a:pPr algn="ctr"/>
                          <a:r>
                            <a:rPr lang="pt-BR" baseline="0" dirty="0" smtClean="0"/>
                            <a:t>populacional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Estatística</a:t>
                          </a:r>
                          <a:r>
                            <a:rPr lang="pt-BR" baseline="0" dirty="0" smtClean="0"/>
                            <a:t> de teste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Estatística</a:t>
                          </a:r>
                          <a:r>
                            <a:rPr lang="pt-BR" baseline="0" dirty="0" smtClean="0"/>
                            <a:t> de teste</a:t>
                          </a:r>
                        </a:p>
                        <a:p>
                          <a:pPr algn="ctr"/>
                          <a:r>
                            <a:rPr lang="pt-BR" baseline="0" dirty="0" smtClean="0"/>
                            <a:t>padronizada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985243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68" t="-130682" r="-358088" b="-1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9592" t="-130682" r="-183965" b="-1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8246" t="-130682" r="-638" b="-103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316778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68" t="-228090" r="-358088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9592" t="-228090" r="-183965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8246" t="-228090" r="-638" b="-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2538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8" name="Imagem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184" y="3126550"/>
            <a:ext cx="7217147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6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Testes estatísticos e valores </a:t>
            </a:r>
            <a:r>
              <a:rPr lang="pt-BR" sz="4000" i="1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79512" y="1131590"/>
                <a:ext cx="8795486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150" sz="2200" dirty="0"/>
                  <a:t>●</a:t>
                </a:r>
                <a:r>
                  <a:rPr lang="pt-BR" sz="2200" dirty="0"/>
                  <a:t> O valor </a:t>
                </a:r>
                <a14:m>
                  <m:oMath xmlns:m="http://schemas.openxmlformats.org/officeDocument/2006/math"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2200" dirty="0"/>
                  <a:t> de um teste de hipótese depende da natureza do teste. Há três</a:t>
                </a:r>
              </a:p>
              <a:p>
                <a:r>
                  <a:rPr lang="pt-BR" sz="2200" dirty="0"/>
                  <a:t>tipos: </a:t>
                </a:r>
                <a:r>
                  <a:rPr lang="pt-BR" sz="2200" i="1" dirty="0">
                    <a:solidFill>
                      <a:srgbClr val="FF0000"/>
                    </a:solidFill>
                  </a:rPr>
                  <a:t>teste unilateral à esquerda, unilateral à direita e bilateral</a:t>
                </a:r>
                <a:r>
                  <a:rPr lang="pt-BR" sz="2200" dirty="0"/>
                  <a:t>. O tipo depende da localização da região da distribuição amostral que favorece a rejeição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2200" dirty="0"/>
                  <a:t>. Essa região é indicada pela hipótese alternativa.</a:t>
                </a: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31590"/>
                <a:ext cx="8795486" cy="1446550"/>
              </a:xfrm>
              <a:prstGeom prst="rect">
                <a:avLst/>
              </a:prstGeom>
              <a:blipFill>
                <a:blip r:embed="rId3"/>
                <a:stretch>
                  <a:fillRect l="-901" t="-2954" b="-75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Agrupar 8"/>
          <p:cNvGrpSpPr/>
          <p:nvPr/>
        </p:nvGrpSpPr>
        <p:grpSpPr>
          <a:xfrm>
            <a:off x="166706" y="2740654"/>
            <a:ext cx="8642042" cy="2073882"/>
            <a:chOff x="166706" y="2740654"/>
            <a:chExt cx="8642042" cy="20738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tângulo 4"/>
                <p:cNvSpPr/>
                <p:nvPr/>
              </p:nvSpPr>
              <p:spPr>
                <a:xfrm>
                  <a:off x="166706" y="2885043"/>
                  <a:ext cx="3456384" cy="17851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pt-BR" sz="2200" dirty="0">
                      <a:solidFill>
                        <a:srgbClr val="FF0000"/>
                      </a:solidFill>
                    </a:rPr>
                    <a:t>❶</a:t>
                  </a:r>
                  <a:r>
                    <a:rPr lang="pt-BR" sz="2200" dirty="0"/>
                    <a:t> Se a hipótese alternativa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pt-BR" sz="2200" dirty="0"/>
                    <a:t> contém o símbolo “menor que” (&lt;), então o teste de hipótese é um teste unilateral à esquerda.</a:t>
                  </a:r>
                </a:p>
              </p:txBody>
            </p:sp>
          </mc:Choice>
          <mc:Fallback xmlns="">
            <p:sp>
              <p:nvSpPr>
                <p:cNvPr id="5" name="Retângulo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706" y="2885043"/>
                  <a:ext cx="3456384" cy="1785104"/>
                </a:xfrm>
                <a:prstGeom prst="rect">
                  <a:avLst/>
                </a:prstGeom>
                <a:blipFill>
                  <a:blip r:embed="rId4"/>
                  <a:stretch>
                    <a:fillRect l="-2293" t="-2048" r="-2822" b="-614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5"/>
            <a:srcRect l="14568"/>
            <a:stretch/>
          </p:blipFill>
          <p:spPr>
            <a:xfrm>
              <a:off x="3635896" y="2740654"/>
              <a:ext cx="5172852" cy="2073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661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Testes estatísticos e valores </a:t>
            </a:r>
            <a:r>
              <a:rPr lang="pt-BR" sz="4000" i="1" dirty="0"/>
              <a:t>p</a:t>
            </a:r>
          </a:p>
        </p:txBody>
      </p:sp>
      <p:grpSp>
        <p:nvGrpSpPr>
          <p:cNvPr id="11" name="Agrupar 10"/>
          <p:cNvGrpSpPr/>
          <p:nvPr/>
        </p:nvGrpSpPr>
        <p:grpSpPr>
          <a:xfrm>
            <a:off x="174919" y="1203598"/>
            <a:ext cx="7976912" cy="1879480"/>
            <a:chOff x="166706" y="1173958"/>
            <a:chExt cx="7976912" cy="1879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tângulo 4"/>
                <p:cNvSpPr/>
                <p:nvPr/>
              </p:nvSpPr>
              <p:spPr>
                <a:xfrm>
                  <a:off x="166706" y="1268334"/>
                  <a:ext cx="3613206" cy="17851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150" sz="2200" dirty="0">
                      <a:solidFill>
                        <a:srgbClr val="FF0000"/>
                      </a:solidFill>
                    </a:rPr>
                    <a:t>❷</a:t>
                  </a:r>
                  <a:r>
                    <a:rPr lang="pt-BR" sz="2200" dirty="0"/>
                    <a:t> Se a hipótese alternativa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pt-BR" sz="2200" dirty="0"/>
                    <a:t> contém o símbolo “maior que” (&gt;), então o teste de hipótese é um teste unilateral à direita.</a:t>
                  </a:r>
                </a:p>
              </p:txBody>
            </p:sp>
          </mc:Choice>
          <mc:Fallback xmlns="">
            <p:sp>
              <p:nvSpPr>
                <p:cNvPr id="5" name="Retângulo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706" y="1268334"/>
                  <a:ext cx="3613206" cy="1785104"/>
                </a:xfrm>
                <a:prstGeom prst="rect">
                  <a:avLst/>
                </a:prstGeom>
                <a:blipFill>
                  <a:blip r:embed="rId3"/>
                  <a:stretch>
                    <a:fillRect l="-2196" t="-2389" r="-2703" b="-580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9622" y="1173958"/>
              <a:ext cx="4303996" cy="1691876"/>
            </a:xfrm>
            <a:prstGeom prst="rect">
              <a:avLst/>
            </a:prstGeom>
          </p:spPr>
        </p:pic>
      </p:grpSp>
      <p:grpSp>
        <p:nvGrpSpPr>
          <p:cNvPr id="13" name="Agrupar 12"/>
          <p:cNvGrpSpPr/>
          <p:nvPr/>
        </p:nvGrpSpPr>
        <p:grpSpPr>
          <a:xfrm>
            <a:off x="467544" y="3195303"/>
            <a:ext cx="8375171" cy="1785104"/>
            <a:chOff x="467544" y="3195303"/>
            <a:chExt cx="8375171" cy="17851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tângulo 9"/>
                <p:cNvSpPr/>
                <p:nvPr/>
              </p:nvSpPr>
              <p:spPr>
                <a:xfrm>
                  <a:off x="5229509" y="3195303"/>
                  <a:ext cx="3613206" cy="17851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150" sz="2200" dirty="0">
                      <a:solidFill>
                        <a:srgbClr val="FF0000"/>
                      </a:solidFill>
                    </a:rPr>
                    <a:t>❸</a:t>
                  </a:r>
                  <a:r>
                    <a:rPr lang="pt-BR" sz="2200" dirty="0"/>
                    <a:t> Se a hipótese alternativa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pt-BR" sz="2200" dirty="0"/>
                    <a:t> contém o símbolo “diferente de” (</a:t>
                  </a:r>
                  <a:r>
                    <a:rPr lang="en-150" sz="2200" dirty="0">
                      <a:sym typeface="Symbol" panose="05050102010706020507" pitchFamily="18" charset="2"/>
                    </a:rPr>
                    <a:t></a:t>
                  </a:r>
                  <a:r>
                    <a:rPr lang="pt-BR" sz="2200" dirty="0"/>
                    <a:t>), então o teste de hipótese é um teste bilateral.</a:t>
                  </a:r>
                </a:p>
              </p:txBody>
            </p:sp>
          </mc:Choice>
          <mc:Fallback xmlns="">
            <p:sp>
              <p:nvSpPr>
                <p:cNvPr id="10" name="Retângulo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509" y="3195303"/>
                  <a:ext cx="3613206" cy="1785104"/>
                </a:xfrm>
                <a:prstGeom prst="rect">
                  <a:avLst/>
                </a:prstGeom>
                <a:blipFill>
                  <a:blip r:embed="rId5"/>
                  <a:stretch>
                    <a:fillRect l="-2192" t="-2389" b="-614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544" y="3195303"/>
              <a:ext cx="4492617" cy="1760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30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/>
              <a:t>Teste de Hipótese</a:t>
            </a:r>
            <a:endParaRPr lang="pt-BR" sz="4400" i="1" baseline="30000" dirty="0"/>
          </a:p>
        </p:txBody>
      </p:sp>
      <p:sp>
        <p:nvSpPr>
          <p:cNvPr id="5" name="Retângulo 4"/>
          <p:cNvSpPr/>
          <p:nvPr/>
        </p:nvSpPr>
        <p:spPr>
          <a:xfrm>
            <a:off x="251520" y="1131590"/>
            <a:ext cx="86298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150" sz="2200" dirty="0">
                <a:solidFill>
                  <a:schemeClr val="tx1"/>
                </a:solidFill>
              </a:rPr>
              <a:t>●</a:t>
            </a:r>
            <a:r>
              <a:rPr lang="pt-BR" sz="2200" dirty="0"/>
              <a:t> Processo que usa </a:t>
            </a:r>
            <a:r>
              <a:rPr lang="pt-BR" sz="2200" i="1" dirty="0">
                <a:solidFill>
                  <a:schemeClr val="accent1"/>
                </a:solidFill>
              </a:rPr>
              <a:t>estatísticas amostrais </a:t>
            </a:r>
            <a:r>
              <a:rPr lang="pt-BR" sz="2200" dirty="0"/>
              <a:t>para testar uma afirmação sobre o </a:t>
            </a:r>
            <a:r>
              <a:rPr lang="pt-BR" sz="2200" i="1" dirty="0">
                <a:solidFill>
                  <a:schemeClr val="accent1"/>
                </a:solidFill>
              </a:rPr>
              <a:t>valor de um parâmetro populacional</a:t>
            </a:r>
            <a:r>
              <a:rPr lang="pt-BR" sz="2200" dirty="0"/>
              <a:t>.</a:t>
            </a:r>
          </a:p>
        </p:txBody>
      </p:sp>
      <p:grpSp>
        <p:nvGrpSpPr>
          <p:cNvPr id="6" name="Agrupar 5"/>
          <p:cNvGrpSpPr/>
          <p:nvPr/>
        </p:nvGrpSpPr>
        <p:grpSpPr>
          <a:xfrm>
            <a:off x="251520" y="2117055"/>
            <a:ext cx="6048672" cy="2460359"/>
            <a:chOff x="251520" y="2117055"/>
            <a:chExt cx="6048672" cy="2460359"/>
          </a:xfrm>
        </p:grpSpPr>
        <p:sp>
          <p:nvSpPr>
            <p:cNvPr id="14" name="Retângulo Arredondado 13"/>
            <p:cNvSpPr/>
            <p:nvPr/>
          </p:nvSpPr>
          <p:spPr>
            <a:xfrm>
              <a:off x="395536" y="2705206"/>
              <a:ext cx="5904656" cy="1872208"/>
            </a:xfrm>
            <a:prstGeom prst="roundRect">
              <a:avLst/>
            </a:prstGeom>
            <a:solidFill>
              <a:schemeClr val="bg1"/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rgbClr val="FF0000"/>
                  </a:solidFill>
                </a:rPr>
                <a:t>Considere um fabricante que anuncia que seu novo carro híbrido tem média de consumo de combustível de 50 milhas por galão. Se você suspeitar que o consumo médio não é de 50 milhas por galão, como você poderia mostrar que o anúncio é falso?</a:t>
              </a:r>
            </a:p>
          </p:txBody>
        </p:sp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2117055"/>
              <a:ext cx="1405445" cy="372127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5818" y="2767081"/>
            <a:ext cx="2622688" cy="17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Testes estatísticos e valores </a:t>
            </a:r>
            <a:r>
              <a:rPr lang="pt-BR" sz="4000" i="1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79512" y="1131590"/>
                <a:ext cx="8795486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150" sz="2200" dirty="0"/>
                  <a:t>●</a:t>
                </a:r>
                <a:r>
                  <a:rPr lang="pt-BR" sz="2200" dirty="0"/>
                  <a:t> Quanto menor o valor </a:t>
                </a:r>
                <a14:m>
                  <m:oMath xmlns:m="http://schemas.openxmlformats.org/officeDocument/2006/math"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2200" dirty="0"/>
                  <a:t> do teste, mais evidência há para rejeitar a hipótese nula. Um valor </a:t>
                </a:r>
                <a14:m>
                  <m:oMath xmlns:m="http://schemas.openxmlformats.org/officeDocument/2006/math"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2200" dirty="0"/>
                  <a:t> muito pequeno indica um evento incomum. </a:t>
                </a: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31590"/>
                <a:ext cx="8795486" cy="769441"/>
              </a:xfrm>
              <a:prstGeom prst="rect">
                <a:avLst/>
              </a:prstGeom>
              <a:blipFill>
                <a:blip r:embed="rId3"/>
                <a:stretch>
                  <a:fillRect l="-901" t="-5556" b="-150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Arredondado 13"/>
              <p:cNvSpPr/>
              <p:nvPr/>
            </p:nvSpPr>
            <p:spPr>
              <a:xfrm>
                <a:off x="1858914" y="2028355"/>
                <a:ext cx="5706673" cy="1080120"/>
              </a:xfrm>
              <a:prstGeom prst="round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000" dirty="0">
                    <a:solidFill>
                      <a:srgbClr val="FF0000"/>
                    </a:solidFill>
                  </a:rPr>
                  <a:t>Mesmo um valor </a:t>
                </a:r>
                <a14:m>
                  <m:oMath xmlns:m="http://schemas.openxmlformats.org/officeDocument/2006/math">
                    <m:r>
                      <a:rPr lang="pt-BR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2000" dirty="0">
                    <a:solidFill>
                      <a:srgbClr val="FF0000"/>
                    </a:solidFill>
                  </a:rPr>
                  <a:t> muito baixo não constitui prova</a:t>
                </a:r>
              </a:p>
              <a:p>
                <a:pPr algn="ctr"/>
                <a:r>
                  <a:rPr lang="pt-BR" sz="2000" dirty="0">
                    <a:solidFill>
                      <a:srgbClr val="FF0000"/>
                    </a:solidFill>
                  </a:rPr>
                  <a:t>de que a hipótese nula é falsa, somente que </a:t>
                </a:r>
                <a:r>
                  <a:rPr lang="pt-BR" sz="2000" b="1" dirty="0">
                    <a:solidFill>
                      <a:srgbClr val="FF0000"/>
                    </a:solidFill>
                  </a:rPr>
                  <a:t>provavelmente</a:t>
                </a:r>
                <a:r>
                  <a:rPr lang="pt-BR" sz="2000" dirty="0">
                    <a:solidFill>
                      <a:srgbClr val="FF0000"/>
                    </a:solidFill>
                  </a:rPr>
                  <a:t> é falsa!</a:t>
                </a:r>
              </a:p>
            </p:txBody>
          </p:sp>
        </mc:Choice>
        <mc:Fallback xmlns="">
          <p:sp>
            <p:nvSpPr>
              <p:cNvPr id="14" name="Retângulo Arredondad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914" y="2028355"/>
                <a:ext cx="5706673" cy="1080120"/>
              </a:xfrm>
              <a:prstGeom prst="roundRect">
                <a:avLst/>
              </a:prstGeom>
              <a:blipFill>
                <a:blip r:embed="rId4"/>
                <a:stretch>
                  <a:fillRect b="-4945"/>
                </a:stretch>
              </a:blipFill>
              <a:ln w="317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Agrupar 15"/>
          <p:cNvGrpSpPr/>
          <p:nvPr/>
        </p:nvGrpSpPr>
        <p:grpSpPr>
          <a:xfrm>
            <a:off x="274312" y="3327845"/>
            <a:ext cx="8586638" cy="1554697"/>
            <a:chOff x="274312" y="3327845"/>
            <a:chExt cx="8586638" cy="1554697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951" y="3327845"/>
              <a:ext cx="7018999" cy="1554697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312" y="3336881"/>
              <a:ext cx="1405445" cy="372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056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Testes estatísticos e valores </a:t>
            </a:r>
            <a:r>
              <a:rPr lang="pt-BR" sz="4000" i="1" dirty="0"/>
              <a:t>p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51520" y="1131590"/>
            <a:ext cx="87234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FF0000"/>
                </a:solidFill>
              </a:rPr>
              <a:t>❶</a:t>
            </a:r>
            <a:r>
              <a:rPr lang="pt-BR" sz="2200" dirty="0"/>
              <a:t> Uma concessionária de automóveis anuncia que o tempo médio</a:t>
            </a:r>
          </a:p>
          <a:p>
            <a:r>
              <a:rPr lang="pt-BR" sz="2200" dirty="0"/>
              <a:t>para uma troca de óleo é menor que 15 minutos.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95686"/>
            <a:ext cx="6462662" cy="1234612"/>
          </a:xfrm>
          <a:prstGeom prst="rect">
            <a:avLst/>
          </a:prstGeom>
        </p:spPr>
      </p:pic>
      <p:grpSp>
        <p:nvGrpSpPr>
          <p:cNvPr id="17" name="Agrupar 16"/>
          <p:cNvGrpSpPr/>
          <p:nvPr/>
        </p:nvGrpSpPr>
        <p:grpSpPr>
          <a:xfrm>
            <a:off x="251520" y="2612992"/>
            <a:ext cx="3528392" cy="1425437"/>
            <a:chOff x="251520" y="2612992"/>
            <a:chExt cx="3528392" cy="1425437"/>
          </a:xfrm>
        </p:grpSpPr>
        <p:sp>
          <p:nvSpPr>
            <p:cNvPr id="6" name="Retângulo Arredondado 5"/>
            <p:cNvSpPr/>
            <p:nvPr/>
          </p:nvSpPr>
          <p:spPr>
            <a:xfrm>
              <a:off x="251520" y="2612992"/>
              <a:ext cx="1440160" cy="390806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Seta Dobrada 10"/>
            <p:cNvSpPr/>
            <p:nvPr/>
          </p:nvSpPr>
          <p:spPr>
            <a:xfrm flipV="1">
              <a:off x="300507" y="3147814"/>
              <a:ext cx="648072" cy="648072"/>
            </a:xfrm>
            <a:prstGeom prst="bentArrow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948578" y="3392098"/>
              <a:ext cx="283133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FF0000"/>
                  </a:solidFill>
                </a:rPr>
                <a:t>Teste de hipótese unilateral</a:t>
              </a:r>
            </a:p>
            <a:p>
              <a:r>
                <a:rPr lang="pt-BR" dirty="0">
                  <a:solidFill>
                    <a:srgbClr val="FF0000"/>
                  </a:solidFill>
                </a:rPr>
                <a:t>à esquerda</a:t>
              </a:r>
            </a:p>
          </p:txBody>
        </p:sp>
      </p:grp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/>
          <a:srcRect t="3937"/>
          <a:stretch/>
        </p:blipFill>
        <p:spPr>
          <a:xfrm>
            <a:off x="4139952" y="3176059"/>
            <a:ext cx="4755544" cy="175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Testes estatísticos e valores </a:t>
            </a:r>
            <a:r>
              <a:rPr lang="pt-BR" sz="4000" i="1" dirty="0"/>
              <a:t>p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51520" y="1131590"/>
            <a:ext cx="87234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150" sz="2200" dirty="0">
                <a:solidFill>
                  <a:srgbClr val="FF0000"/>
                </a:solidFill>
              </a:rPr>
              <a:t>❷</a:t>
            </a:r>
            <a:r>
              <a:rPr lang="pt-BR" sz="2200" dirty="0"/>
              <a:t> Uma companhia anuncia que a vida útil média de seus fornos é superior a 18 anos.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07" y="2016252"/>
            <a:ext cx="6439798" cy="1021222"/>
          </a:xfrm>
          <a:prstGeom prst="rect">
            <a:avLst/>
          </a:prstGeom>
        </p:spPr>
      </p:pic>
      <p:grpSp>
        <p:nvGrpSpPr>
          <p:cNvPr id="17" name="Agrupar 16"/>
          <p:cNvGrpSpPr/>
          <p:nvPr/>
        </p:nvGrpSpPr>
        <p:grpSpPr>
          <a:xfrm>
            <a:off x="308224" y="2629145"/>
            <a:ext cx="3528392" cy="1425437"/>
            <a:chOff x="251520" y="2612992"/>
            <a:chExt cx="3528392" cy="1425437"/>
          </a:xfrm>
        </p:grpSpPr>
        <p:sp>
          <p:nvSpPr>
            <p:cNvPr id="6" name="Retângulo Arredondado 5"/>
            <p:cNvSpPr/>
            <p:nvPr/>
          </p:nvSpPr>
          <p:spPr>
            <a:xfrm>
              <a:off x="251520" y="2612992"/>
              <a:ext cx="1550690" cy="390806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Seta Dobrada 10"/>
            <p:cNvSpPr/>
            <p:nvPr/>
          </p:nvSpPr>
          <p:spPr>
            <a:xfrm flipV="1">
              <a:off x="300507" y="3147814"/>
              <a:ext cx="648072" cy="648072"/>
            </a:xfrm>
            <a:prstGeom prst="bentArrow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948578" y="3392098"/>
              <a:ext cx="283133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FF0000"/>
                  </a:solidFill>
                </a:rPr>
                <a:t>Teste de hipótese unilateral</a:t>
              </a:r>
            </a:p>
            <a:p>
              <a:r>
                <a:rPr lang="pt-BR" dirty="0">
                  <a:solidFill>
                    <a:srgbClr val="FF0000"/>
                  </a:solidFill>
                </a:rPr>
                <a:t>à direita</a:t>
              </a:r>
            </a:p>
          </p:txBody>
        </p:sp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323" y="3039614"/>
            <a:ext cx="4633606" cy="185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0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3000" dirty="0"/>
              <a:t>Tomando uma decisão e interpretando-a</a:t>
            </a:r>
            <a:endParaRPr lang="pt-BR" sz="3000" i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77048"/>
            <a:ext cx="7255253" cy="1958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7687" y="2715766"/>
            <a:ext cx="7247631" cy="208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6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Passos para o teste de hipótese</a:t>
            </a:r>
            <a:endParaRPr lang="pt-BR" sz="4000" i="1" dirty="0"/>
          </a:p>
        </p:txBody>
      </p:sp>
      <p:sp>
        <p:nvSpPr>
          <p:cNvPr id="14" name="Retângulo 13"/>
          <p:cNvSpPr/>
          <p:nvPr/>
        </p:nvSpPr>
        <p:spPr>
          <a:xfrm>
            <a:off x="167978" y="1203598"/>
            <a:ext cx="87234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150" sz="2200" dirty="0">
                <a:solidFill>
                  <a:srgbClr val="FF0000"/>
                </a:solidFill>
              </a:rPr>
              <a:t>❶</a:t>
            </a:r>
            <a:r>
              <a:rPr lang="pt-BR" sz="2200" dirty="0"/>
              <a:t> Expresse a afirmação verbal e matematicamente. Identifique as hipóteses nula e alternativa.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67978" y="1973619"/>
            <a:ext cx="87234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150" sz="2200" dirty="0">
                <a:solidFill>
                  <a:srgbClr val="FF0000"/>
                </a:solidFill>
              </a:rPr>
              <a:t>❷</a:t>
            </a:r>
            <a:r>
              <a:rPr lang="pt-BR" sz="2200" dirty="0"/>
              <a:t> Especifique o nível de significância.</a:t>
            </a:r>
          </a:p>
        </p:txBody>
      </p:sp>
      <p:grpSp>
        <p:nvGrpSpPr>
          <p:cNvPr id="9" name="Agrupar 8"/>
          <p:cNvGrpSpPr/>
          <p:nvPr/>
        </p:nvGrpSpPr>
        <p:grpSpPr>
          <a:xfrm>
            <a:off x="167978" y="2404506"/>
            <a:ext cx="8723478" cy="2260684"/>
            <a:chOff x="167978" y="2404506"/>
            <a:chExt cx="8723478" cy="2260684"/>
          </a:xfrm>
        </p:grpSpPr>
        <p:sp>
          <p:nvSpPr>
            <p:cNvPr id="16" name="Retângulo 15"/>
            <p:cNvSpPr/>
            <p:nvPr/>
          </p:nvSpPr>
          <p:spPr>
            <a:xfrm>
              <a:off x="167978" y="2404506"/>
              <a:ext cx="872347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150" sz="2200" dirty="0">
                  <a:solidFill>
                    <a:srgbClr val="FF0000"/>
                  </a:solidFill>
                </a:rPr>
                <a:t>❸</a:t>
              </a:r>
              <a:r>
                <a:rPr lang="pt-BR" sz="2200" dirty="0"/>
                <a:t> Estabeleça a distribuição amostral padronizada e esboce seu gráfico.</a:t>
              </a:r>
            </a:p>
          </p:txBody>
        </p:sp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2598" y="3003798"/>
              <a:ext cx="3414237" cy="1661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667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Passos para o teste de hipótese</a:t>
            </a:r>
            <a:endParaRPr lang="pt-BR" sz="4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167978" y="2513651"/>
                <a:ext cx="872347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150" sz="2200" dirty="0">
                    <a:solidFill>
                      <a:srgbClr val="FF0000"/>
                    </a:solidFill>
                  </a:rPr>
                  <a:t>❺</a:t>
                </a:r>
                <a:r>
                  <a:rPr lang="pt-BR" sz="2200" dirty="0"/>
                  <a:t> Encontre o valor </a:t>
                </a:r>
                <a14:m>
                  <m:oMath xmlns:m="http://schemas.openxmlformats.org/officeDocument/2006/math"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2200" dirty="0"/>
                  <a:t>.</a:t>
                </a:r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78" y="2513651"/>
                <a:ext cx="8723478" cy="430887"/>
              </a:xfrm>
              <a:prstGeom prst="rect">
                <a:avLst/>
              </a:prstGeom>
              <a:blipFill>
                <a:blip r:embed="rId3"/>
                <a:stretch>
                  <a:fillRect l="-908" t="-8451" b="-281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Agrupar 2"/>
          <p:cNvGrpSpPr/>
          <p:nvPr/>
        </p:nvGrpSpPr>
        <p:grpSpPr>
          <a:xfrm>
            <a:off x="167978" y="1211782"/>
            <a:ext cx="8436470" cy="1287960"/>
            <a:chOff x="167978" y="1211782"/>
            <a:chExt cx="8436470" cy="1287960"/>
          </a:xfrm>
        </p:grpSpPr>
        <p:sp>
          <p:nvSpPr>
            <p:cNvPr id="14" name="Retângulo 13"/>
            <p:cNvSpPr/>
            <p:nvPr/>
          </p:nvSpPr>
          <p:spPr>
            <a:xfrm>
              <a:off x="167978" y="1339136"/>
              <a:ext cx="5629037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150" sz="2200" dirty="0">
                  <a:solidFill>
                    <a:srgbClr val="FF0000"/>
                  </a:solidFill>
                </a:rPr>
                <a:t>❹</a:t>
              </a:r>
              <a:r>
                <a:rPr lang="pt-BR" sz="2200" dirty="0"/>
                <a:t> Calcule a estatística de teste e sua correspondente estatística de teste padronizada. Acrescente isso no seu esboço.</a:t>
              </a:r>
            </a:p>
          </p:txBody>
        </p: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6465" y="1211782"/>
              <a:ext cx="3177983" cy="1287960"/>
            </a:xfrm>
            <a:prstGeom prst="rect">
              <a:avLst/>
            </a:prstGeom>
          </p:spPr>
        </p:pic>
      </p:grpSp>
      <p:grpSp>
        <p:nvGrpSpPr>
          <p:cNvPr id="10" name="Agrupar 9"/>
          <p:cNvGrpSpPr/>
          <p:nvPr/>
        </p:nvGrpSpPr>
        <p:grpSpPr>
          <a:xfrm>
            <a:off x="172475" y="2627096"/>
            <a:ext cx="8723478" cy="2040540"/>
            <a:chOff x="172475" y="2627096"/>
            <a:chExt cx="8723478" cy="2040540"/>
          </a:xfrm>
        </p:grpSpPr>
        <p:sp>
          <p:nvSpPr>
            <p:cNvPr id="16" name="Retângulo 15"/>
            <p:cNvSpPr/>
            <p:nvPr/>
          </p:nvSpPr>
          <p:spPr>
            <a:xfrm>
              <a:off x="172475" y="2958447"/>
              <a:ext cx="872347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150" sz="2200" dirty="0">
                  <a:solidFill>
                    <a:srgbClr val="FF0000"/>
                  </a:solidFill>
                </a:rPr>
                <a:t>❻</a:t>
              </a:r>
              <a:r>
                <a:rPr lang="pt-BR" sz="2200" dirty="0"/>
                <a:t> Use a regra de decisão.</a:t>
              </a:r>
            </a:p>
          </p:txBody>
        </p:sp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1880" y="2627096"/>
              <a:ext cx="5172797" cy="2040540"/>
            </a:xfrm>
            <a:prstGeom prst="rect">
              <a:avLst/>
            </a:prstGeom>
          </p:spPr>
        </p:pic>
      </p:grpSp>
      <p:sp>
        <p:nvSpPr>
          <p:cNvPr id="17" name="Retângulo 16"/>
          <p:cNvSpPr/>
          <p:nvPr/>
        </p:nvSpPr>
        <p:spPr>
          <a:xfrm>
            <a:off x="167978" y="3403243"/>
            <a:ext cx="332390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150" sz="2200" dirty="0">
                <a:solidFill>
                  <a:srgbClr val="FF0000"/>
                </a:solidFill>
              </a:rPr>
              <a:t>❼</a:t>
            </a:r>
            <a:r>
              <a:rPr lang="pt-BR" sz="2200" dirty="0"/>
              <a:t> Conclua interpretando a decisão no contexto da afirmação original.</a:t>
            </a:r>
          </a:p>
        </p:txBody>
      </p:sp>
    </p:spTree>
    <p:extLst>
      <p:ext uri="{BB962C8B-B14F-4D97-AF65-F5344CB8AC3E}">
        <p14:creationId xmlns:p14="http://schemas.microsoft.com/office/powerpoint/2010/main" val="307122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 descr="Conexões Digitais">
            <a:extLst>
              <a:ext uri="{FF2B5EF4-FFF2-40B4-BE49-F238E27FC236}">
                <a16:creationId xmlns:a16="http://schemas.microsoft.com/office/drawing/2014/main" id="{391ED85C-168A-4AEF-B9F1-2E8964C43F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49" t="9091" r="24372" b="-1"/>
          <a:stretch/>
        </p:blipFill>
        <p:spPr>
          <a:xfrm>
            <a:off x="2642616" y="7"/>
            <a:ext cx="6501384" cy="5143493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5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8B3B83-7D3C-4231-8D90-9C379CF8A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841772"/>
            <a:ext cx="7741907" cy="2403101"/>
          </a:xfrm>
        </p:spPr>
        <p:txBody>
          <a:bodyPr anchor="b">
            <a:normAutofit/>
          </a:bodyPr>
          <a:lstStyle/>
          <a:p>
            <a:pPr algn="l"/>
            <a:br>
              <a:rPr lang="pt-BR" sz="3300" b="1" dirty="0">
                <a:latin typeface="Overpass"/>
                <a:ea typeface="UD Digi Kyokasho N-B" panose="020B0400000000000000" pitchFamily="18" charset="-128"/>
              </a:rPr>
            </a:br>
            <a:r>
              <a:rPr lang="pt-BR" sz="3300" b="1" dirty="0">
                <a:latin typeface="Overpass"/>
                <a:ea typeface="UD Digi Kyokasho N-B" panose="020B0400000000000000" pitchFamily="18" charset="-128"/>
              </a:rPr>
              <a:t>Análise Estatística de Dados</a:t>
            </a:r>
            <a:br>
              <a:rPr lang="pt-BR" sz="3300" dirty="0">
                <a:latin typeface="Overpass"/>
                <a:ea typeface="UD Digi Kyokasho N-B" panose="020B0400000000000000" pitchFamily="18" charset="-128"/>
              </a:rPr>
            </a:br>
            <a:br>
              <a:rPr lang="pt-BR" sz="3300" dirty="0">
                <a:latin typeface="Overpass"/>
                <a:ea typeface="UD Digi Kyokasho N-B" panose="020B0400000000000000" pitchFamily="18" charset="-128"/>
              </a:rPr>
            </a:br>
            <a:r>
              <a:rPr lang="pt-BR" sz="2100" dirty="0">
                <a:latin typeface="Overpass"/>
                <a:ea typeface="UD Digi Kyokasho N-B" panose="020B0400000000000000" pitchFamily="18" charset="-128"/>
              </a:rPr>
              <a:t>Pós-graduação em Inteligência Artificial e Ciência de Dados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2" y="3410190"/>
            <a:ext cx="2983230" cy="13716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D210C1C3-481C-4D13-8E2C-BAB249BB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9444" y="4734960"/>
            <a:ext cx="2106763" cy="273844"/>
          </a:xfrm>
        </p:spPr>
        <p:txBody>
          <a:bodyPr>
            <a:normAutofit/>
          </a:bodyPr>
          <a:lstStyle>
            <a:lvl1pPr>
              <a:defRPr b="1"/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Outubro/2023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87CE233-8CDD-4D2D-BEB1-678D5E8714F2}"/>
              </a:ext>
            </a:extLst>
          </p:cNvPr>
          <p:cNvSpPr/>
          <p:nvPr/>
        </p:nvSpPr>
        <p:spPr>
          <a:xfrm>
            <a:off x="358485" y="469263"/>
            <a:ext cx="528066" cy="109729"/>
          </a:xfrm>
          <a:prstGeom prst="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áfico 15">
            <a:extLst>
              <a:ext uri="{FF2B5EF4-FFF2-40B4-BE49-F238E27FC236}">
                <a16:creationId xmlns:a16="http://schemas.microsoft.com/office/drawing/2014/main" id="{4D8992CF-F3FA-2769-B44C-9D81E288F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155" r="78592"/>
          <a:stretch/>
        </p:blipFill>
        <p:spPr>
          <a:xfrm>
            <a:off x="8477999" y="123454"/>
            <a:ext cx="540000" cy="540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ECD9495-E768-273B-04B8-963ED5034408}"/>
              </a:ext>
            </a:extLst>
          </p:cNvPr>
          <p:cNvSpPr txBox="1">
            <a:spLocks/>
          </p:cNvSpPr>
          <p:nvPr/>
        </p:nvSpPr>
        <p:spPr>
          <a:xfrm>
            <a:off x="358485" y="4539549"/>
            <a:ext cx="7004404" cy="469255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verpass"/>
                <a:ea typeface="UD Digi Kyokasho N-B" panose="020B0400000000000000" pitchFamily="18" charset="-128"/>
                <a:cs typeface="+mj-cs"/>
              </a:rPr>
            </a:br>
            <a:r>
              <a:rPr kumimoji="0" lang="pt-BR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verpass"/>
                <a:ea typeface="UD Digi Kyokasho N-B" panose="020B0400000000000000" pitchFamily="18" charset="-128"/>
                <a:cs typeface="+mj-cs"/>
              </a:rPr>
              <a:t>IMT – Instituto Mauá de Tecnologia</a:t>
            </a:r>
            <a:endParaRPr kumimoji="0" lang="pt-BR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verpass"/>
              <a:ea typeface="UD Digi Kyokasho N-B" panose="020B0400000000000000" pitchFamily="18" charset="-128"/>
              <a:cs typeface="+mj-cs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FFEBF1-916E-1EF5-5F2B-1DE3FFC95262}"/>
              </a:ext>
            </a:extLst>
          </p:cNvPr>
          <p:cNvSpPr txBox="1">
            <a:spLocks/>
          </p:cNvSpPr>
          <p:nvPr/>
        </p:nvSpPr>
        <p:spPr>
          <a:xfrm>
            <a:off x="358485" y="3335867"/>
            <a:ext cx="7257614" cy="902633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verpass"/>
                <a:ea typeface="UD Digi Kyokasho N-B" panose="020B0400000000000000" pitchFamily="18" charset="-128"/>
                <a:cs typeface="+mj-cs"/>
              </a:rPr>
            </a:b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verpass"/>
                <a:ea typeface="UD Digi Kyokasho N-B" panose="020B0400000000000000" pitchFamily="18" charset="-128"/>
                <a:cs typeface="+mj-cs"/>
              </a:rPr>
              <a:t>Introdução ao Teste de Hipótese</a:t>
            </a:r>
            <a:endParaRPr kumimoji="0" lang="pt-BR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verpass"/>
              <a:ea typeface="UD Digi Kyokasho N-B" panose="020B0400000000000000" pitchFamily="18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91470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/>
              <a:t>Teste de Hipótese</a:t>
            </a:r>
            <a:endParaRPr lang="pt-BR" sz="4400" i="1" baseline="30000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72878" y="1208822"/>
            <a:ext cx="8700686" cy="2277547"/>
            <a:chOff x="172878" y="1208822"/>
            <a:chExt cx="8700686" cy="2277547"/>
          </a:xfrm>
        </p:grpSpPr>
        <p:sp>
          <p:nvSpPr>
            <p:cNvPr id="17" name="Retângulo 16"/>
            <p:cNvSpPr/>
            <p:nvPr/>
          </p:nvSpPr>
          <p:spPr>
            <a:xfrm>
              <a:off x="172878" y="1208822"/>
              <a:ext cx="8700686" cy="2277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>
                  <a:solidFill>
                    <a:srgbClr val="FF0000"/>
                  </a:solidFill>
                  <a:sym typeface="Symbol" panose="05050102010706020507" pitchFamily="18" charset="2"/>
                </a:rPr>
                <a:t>                                  </a:t>
              </a:r>
              <a:r>
                <a:rPr lang="en-150" sz="2000" dirty="0">
                  <a:solidFill>
                    <a:srgbClr val="FF0000"/>
                  </a:solidFill>
                  <a:sym typeface="Symbol" panose="05050102010706020507" pitchFamily="18" charset="2"/>
                </a:rPr>
                <a:t>❶</a:t>
              </a:r>
              <a:r>
                <a:rPr lang="pt-BR" sz="2200" dirty="0">
                  <a:sym typeface="Symbol" panose="05050102010706020507" pitchFamily="18" charset="2"/>
                </a:rPr>
                <a:t> Obviamente não podemos testar todos os veículos,       </a:t>
              </a:r>
            </a:p>
            <a:p>
              <a:r>
                <a:rPr lang="pt-BR" sz="2200" dirty="0">
                  <a:sym typeface="Symbol" panose="05050102010706020507" pitchFamily="18" charset="2"/>
                </a:rPr>
                <a:t>                               mas somos capazes de tomar uma </a:t>
              </a:r>
              <a:r>
                <a:rPr lang="pt-BR" sz="2200" i="1" dirty="0">
                  <a:solidFill>
                    <a:schemeClr val="accent1"/>
                  </a:solidFill>
                  <a:sym typeface="Symbol" panose="05050102010706020507" pitchFamily="18" charset="2"/>
                </a:rPr>
                <a:t>decisão razoável </a:t>
              </a:r>
              <a:r>
                <a:rPr lang="pt-BR" sz="2200" dirty="0">
                  <a:sym typeface="Symbol" panose="05050102010706020507" pitchFamily="18" charset="2"/>
                </a:rPr>
                <a:t>sobre o consumo médio retirando uma </a:t>
              </a:r>
              <a:r>
                <a:rPr lang="pt-BR" sz="2200" i="1" dirty="0">
                  <a:solidFill>
                    <a:schemeClr val="accent1"/>
                  </a:solidFill>
                  <a:sym typeface="Symbol" panose="05050102010706020507" pitchFamily="18" charset="2"/>
                </a:rPr>
                <a:t>amostra aleatória </a:t>
              </a:r>
              <a:r>
                <a:rPr lang="pt-BR" sz="2200" dirty="0">
                  <a:sym typeface="Symbol" panose="05050102010706020507" pitchFamily="18" charset="2"/>
                </a:rPr>
                <a:t>da população de veículos e medindo o consumo de cada um.</a:t>
              </a:r>
            </a:p>
            <a:p>
              <a:endParaRPr lang="pt-BR" sz="1000" dirty="0">
                <a:sym typeface="Symbol" panose="05050102010706020507" pitchFamily="18" charset="2"/>
              </a:endParaRPr>
            </a:p>
            <a:p>
              <a:r>
                <a:rPr lang="pt-BR" sz="2000" dirty="0">
                  <a:solidFill>
                    <a:srgbClr val="FF0000"/>
                  </a:solidFill>
                  <a:sym typeface="Symbol" panose="05050102010706020507" pitchFamily="18" charset="2"/>
                </a:rPr>
                <a:t>❷</a:t>
              </a:r>
              <a:r>
                <a:rPr lang="pt-BR" sz="2200" dirty="0">
                  <a:sym typeface="Symbol" panose="05050102010706020507" pitchFamily="18" charset="2"/>
                </a:rPr>
                <a:t> Se a média da amostra diferir o suficiente da média</a:t>
              </a:r>
            </a:p>
            <a:p>
              <a:r>
                <a:rPr lang="pt-BR" sz="2200" dirty="0">
                  <a:sym typeface="Symbol" panose="05050102010706020507" pitchFamily="18" charset="2"/>
                </a:rPr>
                <a:t>anunciada, podemos decidir que o anúncio está errado.</a:t>
              </a:r>
            </a:p>
          </p:txBody>
        </p:sp>
        <p:sp>
          <p:nvSpPr>
            <p:cNvPr id="15" name="Retângulo Arredondado 14"/>
            <p:cNvSpPr/>
            <p:nvPr/>
          </p:nvSpPr>
          <p:spPr>
            <a:xfrm>
              <a:off x="296967" y="1275606"/>
              <a:ext cx="1788095" cy="576064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200" dirty="0">
                  <a:solidFill>
                    <a:srgbClr val="FF0000"/>
                  </a:solidFill>
                </a:rPr>
                <a:t>Como fazer?</a:t>
              </a:r>
            </a:p>
          </p:txBody>
        </p:sp>
      </p:grpSp>
      <p:grpSp>
        <p:nvGrpSpPr>
          <p:cNvPr id="10" name="Agrupar 9"/>
          <p:cNvGrpSpPr/>
          <p:nvPr/>
        </p:nvGrpSpPr>
        <p:grpSpPr>
          <a:xfrm>
            <a:off x="755576" y="3723878"/>
            <a:ext cx="6120680" cy="983723"/>
            <a:chOff x="755576" y="3723878"/>
            <a:chExt cx="6120680" cy="9837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tângulo Arredondado 8"/>
                <p:cNvSpPr/>
                <p:nvPr/>
              </p:nvSpPr>
              <p:spPr>
                <a:xfrm>
                  <a:off x="755576" y="3988394"/>
                  <a:ext cx="1763138" cy="454695"/>
                </a:xfrm>
                <a:prstGeom prst="roundRect">
                  <a:avLst/>
                </a:prstGeom>
                <a:noFill/>
                <a:ln w="317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pt-B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=50 </m:t>
                        </m:r>
                        <m:r>
                          <m:rPr>
                            <m:sty m:val="p"/>
                          </m:rPr>
                          <a:rPr lang="pt-BR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mi</m:t>
                        </m:r>
                        <m:r>
                          <a:rPr lang="pt-BR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pt-BR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gl</m:t>
                        </m:r>
                      </m:oMath>
                    </m:oMathPara>
                  </a14:m>
                  <a:endParaRPr lang="pt-BR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tângulo Arredondado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576" y="3988394"/>
                  <a:ext cx="1763138" cy="454695"/>
                </a:xfrm>
                <a:prstGeom prst="round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  <a:ln w="3175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Seta para a Direita 1"/>
            <p:cNvSpPr/>
            <p:nvPr/>
          </p:nvSpPr>
          <p:spPr>
            <a:xfrm>
              <a:off x="2838534" y="4031947"/>
              <a:ext cx="1862612" cy="3675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tângulo 2"/>
                <p:cNvSpPr/>
                <p:nvPr/>
              </p:nvSpPr>
              <p:spPr>
                <a:xfrm>
                  <a:off x="2806282" y="3756109"/>
                  <a:ext cx="168680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a14:m>
                  <a:r>
                    <a:rPr lang="pt-BR" dirty="0">
                      <a:solidFill>
                        <a:schemeClr val="accent1"/>
                      </a:solidFill>
                    </a:rPr>
                    <a:t> veículos</a:t>
                  </a:r>
                </a:p>
              </p:txBody>
            </p:sp>
          </mc:Choice>
          <mc:Fallback xmlns="">
            <p:sp>
              <p:nvSpPr>
                <p:cNvPr id="3" name="Retângulo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6282" y="3756109"/>
                  <a:ext cx="1686808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3249" b="-2459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tângulo Arredondado 10"/>
                <p:cNvSpPr/>
                <p:nvPr/>
              </p:nvSpPr>
              <p:spPr>
                <a:xfrm>
                  <a:off x="5020966" y="3723878"/>
                  <a:ext cx="1855290" cy="983723"/>
                </a:xfrm>
                <a:prstGeom prst="roundRect">
                  <a:avLst/>
                </a:prstGeom>
                <a:noFill/>
                <a:ln w="317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pt-B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=47 </m:t>
                        </m:r>
                        <m:r>
                          <m:rPr>
                            <m:sty m:val="p"/>
                          </m:rPr>
                          <a:rPr lang="pt-BR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mi</m:t>
                        </m:r>
                        <m:r>
                          <a:rPr lang="pt-BR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pt-BR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gl</m:t>
                        </m:r>
                      </m:oMath>
                    </m:oMathPara>
                  </a14:m>
                  <a:endParaRPr lang="pt-BR" sz="2000" dirty="0">
                    <a:solidFill>
                      <a:schemeClr val="accent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pt-B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=5,5 </m:t>
                        </m:r>
                        <m:r>
                          <m:rPr>
                            <m:sty m:val="p"/>
                          </m:rPr>
                          <a:rPr lang="pt-BR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mi</m:t>
                        </m:r>
                        <m:r>
                          <a:rPr lang="pt-BR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pt-BR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gl</m:t>
                        </m:r>
                      </m:oMath>
                    </m:oMathPara>
                  </a14:m>
                  <a:endParaRPr lang="pt-BR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tângulo Arredondado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966" y="3723878"/>
                  <a:ext cx="1855290" cy="983723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Agrupar 11"/>
          <p:cNvGrpSpPr/>
          <p:nvPr/>
        </p:nvGrpSpPr>
        <p:grpSpPr>
          <a:xfrm>
            <a:off x="6732240" y="2931790"/>
            <a:ext cx="2242758" cy="2077204"/>
            <a:chOff x="6732240" y="2931790"/>
            <a:chExt cx="2242758" cy="2077204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53884" y="3579862"/>
              <a:ext cx="1221114" cy="1429132"/>
            </a:xfrm>
            <a:prstGeom prst="rect">
              <a:avLst/>
            </a:prstGeom>
          </p:spPr>
        </p:pic>
        <p:sp>
          <p:nvSpPr>
            <p:cNvPr id="6" name="Texto Explicativo Retangular com Cantos Arredondados 5"/>
            <p:cNvSpPr/>
            <p:nvPr/>
          </p:nvSpPr>
          <p:spPr>
            <a:xfrm>
              <a:off x="6732240" y="2931790"/>
              <a:ext cx="2016224" cy="576064"/>
            </a:xfrm>
            <a:prstGeom prst="wedgeRoundRectCallout">
              <a:avLst>
                <a:gd name="adj1" fmla="val -1684"/>
                <a:gd name="adj2" fmla="val 106592"/>
                <a:gd name="adj3" fmla="val 16667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O anúncio é falso?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25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/>
              <a:t>Teste de Hipótese</a:t>
            </a:r>
            <a:endParaRPr lang="pt-BR" sz="4400" i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172878" y="1059582"/>
                <a:ext cx="8700686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20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❸</a:t>
                </a:r>
                <a:r>
                  <a:rPr lang="pt-BR" sz="2200" dirty="0">
                    <a:sym typeface="Symbol" panose="05050102010706020507" pitchFamily="18" charset="2"/>
                  </a:rPr>
                  <a:t> Para decidir, fazemos algo incomum: supomos que o anúncio está correto! Ou seja, </a:t>
                </a:r>
                <a14:m>
                  <m:oMath xmlns:m="http://schemas.openxmlformats.org/officeDocument/2006/math">
                    <m:r>
                      <a:rPr lang="pt-BR" sz="22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𝜇</m:t>
                    </m:r>
                  </m:oMath>
                </a14:m>
                <a:r>
                  <a:rPr lang="pt-BR" sz="2200" dirty="0">
                    <a:sym typeface="Symbol" panose="05050102010706020507" pitchFamily="18" charset="2"/>
                  </a:rPr>
                  <a:t> é de fato </a:t>
                </a:r>
                <a14:m>
                  <m:oMath xmlns:m="http://schemas.openxmlformats.org/officeDocument/2006/math">
                    <m:r>
                      <a:rPr lang="pt-BR" sz="22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50</m:t>
                    </m:r>
                  </m:oMath>
                </a14:m>
                <a:r>
                  <a:rPr lang="pt-BR" sz="2200" dirty="0">
                    <a:sym typeface="Symbol" panose="05050102010706020507" pitchFamily="18" charset="2"/>
                  </a:rPr>
                  <a:t> mi/gl.</a:t>
                </a:r>
              </a:p>
              <a:p>
                <a:endParaRPr lang="pt-BR" sz="1000" dirty="0">
                  <a:sym typeface="Symbol" panose="05050102010706020507" pitchFamily="18" charset="2"/>
                </a:endParaRPr>
              </a:p>
              <a:p>
                <a:r>
                  <a:rPr lang="pt-BR" sz="20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❹</a:t>
                </a:r>
                <a:r>
                  <a:rPr lang="pt-BR" sz="2200" dirty="0">
                    <a:sym typeface="Symbol" panose="05050102010706020507" pitchFamily="18" charset="2"/>
                  </a:rPr>
                  <a:t> Então, examinamos a </a:t>
                </a:r>
                <a:r>
                  <a:rPr lang="pt-BR" sz="2200" i="1" dirty="0">
                    <a:solidFill>
                      <a:schemeClr val="accent1"/>
                    </a:solidFill>
                    <a:sym typeface="Symbol" panose="05050102010706020507" pitchFamily="18" charset="2"/>
                  </a:rPr>
                  <a:t>distribuição amostral das médias </a:t>
                </a:r>
                <a:r>
                  <a:rPr lang="pt-BR" sz="2200" dirty="0">
                    <a:sym typeface="Symbol" panose="05050102010706020507" pitchFamily="18" charset="2"/>
                  </a:rPr>
                  <a:t>(com </a:t>
                </a:r>
                <a14:m>
                  <m:oMath xmlns:m="http://schemas.openxmlformats.org/officeDocument/2006/math">
                    <m:r>
                      <a:rPr lang="pt-BR" sz="22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𝑛</m:t>
                    </m:r>
                    <m:r>
                      <a:rPr lang="pt-BR" sz="22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=30</m:t>
                    </m:r>
                  </m:oMath>
                </a14:m>
                <a:r>
                  <a:rPr lang="pt-BR" sz="2200" dirty="0">
                    <a:sym typeface="Symbol" panose="05050102010706020507" pitchFamily="18" charset="2"/>
                  </a:rPr>
                  <a:t>) obtida de uma população na qual </a:t>
                </a:r>
                <a14:m>
                  <m:oMath xmlns:m="http://schemas.openxmlformats.org/officeDocument/2006/math">
                    <m:r>
                      <a:rPr lang="pt-BR" sz="22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𝜇</m:t>
                    </m:r>
                    <m:r>
                      <a:rPr lang="pt-BR" sz="22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=50</m:t>
                    </m:r>
                  </m:oMath>
                </a14:m>
                <a:r>
                  <a:rPr lang="pt-BR" sz="2200" dirty="0">
                    <a:sym typeface="Symbol" panose="05050102010706020507" pitchFamily="18" charset="2"/>
                  </a:rPr>
                  <a:t> e </a:t>
                </a:r>
                <a14:m>
                  <m:oMath xmlns:m="http://schemas.openxmlformats.org/officeDocument/2006/math">
                    <m:r>
                      <a:rPr lang="pt-BR" sz="22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𝜎</m:t>
                    </m:r>
                    <m:r>
                      <a:rPr lang="pt-BR" sz="22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=5,5</m:t>
                    </m:r>
                  </m:oMath>
                </a14:m>
                <a:r>
                  <a:rPr lang="pt-BR" sz="2200" dirty="0">
                    <a:sym typeface="Symbol" panose="05050102010706020507" pitchFamily="18" charset="2"/>
                  </a:rPr>
                  <a:t>. </a:t>
                </a: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78" y="1059582"/>
                <a:ext cx="8700686" cy="1600438"/>
              </a:xfrm>
              <a:prstGeom prst="rect">
                <a:avLst/>
              </a:prstGeom>
              <a:blipFill>
                <a:blip r:embed="rId3"/>
                <a:stretch>
                  <a:fillRect l="-910" t="-2672" b="-6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Agrupar 2"/>
          <p:cNvGrpSpPr/>
          <p:nvPr/>
        </p:nvGrpSpPr>
        <p:grpSpPr>
          <a:xfrm>
            <a:off x="3079710" y="1918454"/>
            <a:ext cx="5895289" cy="1223697"/>
            <a:chOff x="3079710" y="2067694"/>
            <a:chExt cx="5895289" cy="1223697"/>
          </a:xfrm>
        </p:grpSpPr>
        <p:sp>
          <p:nvSpPr>
            <p:cNvPr id="12" name="Retângulo Arredondado 11"/>
            <p:cNvSpPr/>
            <p:nvPr/>
          </p:nvSpPr>
          <p:spPr>
            <a:xfrm>
              <a:off x="3079710" y="2067694"/>
              <a:ext cx="3816424" cy="354886"/>
            </a:xfrm>
            <a:prstGeom prst="roundRect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>
                <a:solidFill>
                  <a:schemeClr val="accent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tângulo Arredondado 12"/>
                <p:cNvSpPr/>
                <p:nvPr/>
              </p:nvSpPr>
              <p:spPr>
                <a:xfrm>
                  <a:off x="5508105" y="2819199"/>
                  <a:ext cx="3466894" cy="472192"/>
                </a:xfrm>
                <a:prstGeom prst="roundRect">
                  <a:avLst/>
                </a:prstGeom>
                <a:noFill/>
                <a:ln w="317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pt-B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a14:m>
                  <a:r>
                    <a:rPr lang="pt-BR" sz="2000" dirty="0">
                      <a:solidFill>
                        <a:schemeClr val="accent1"/>
                      </a:solidFill>
                    </a:rPr>
                    <a:t> 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pt-B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=5,5/</m:t>
                      </m:r>
                      <m:rad>
                        <m:radPr>
                          <m:degHide m:val="on"/>
                          <m:ctrlPr>
                            <a:rPr lang="pt-B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rad>
                      <m:r>
                        <a:rPr lang="pt-B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≈1</m:t>
                      </m:r>
                    </m:oMath>
                  </a14:m>
                  <a:endParaRPr lang="pt-BR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tângulo Arredondado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105" y="2819199"/>
                  <a:ext cx="3466894" cy="472192"/>
                </a:xfrm>
                <a:prstGeom prst="roundRect">
                  <a:avLst/>
                </a:prstGeom>
                <a:blipFill>
                  <a:blip r:embed="rId4"/>
                  <a:stretch>
                    <a:fillRect b="-14634"/>
                  </a:stretch>
                </a:blipFill>
                <a:ln w="3175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Seta para Baixo 1"/>
            <p:cNvSpPr/>
            <p:nvPr/>
          </p:nvSpPr>
          <p:spPr>
            <a:xfrm>
              <a:off x="6444208" y="2422580"/>
              <a:ext cx="288032" cy="386680"/>
            </a:xfrm>
            <a:prstGeom prst="downArrow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73" y="2735644"/>
            <a:ext cx="4267795" cy="2225350"/>
          </a:xfrm>
          <a:prstGeom prst="rect">
            <a:avLst/>
          </a:prstGeom>
        </p:spPr>
      </p:pic>
      <p:grpSp>
        <p:nvGrpSpPr>
          <p:cNvPr id="18" name="Agrupar 17"/>
          <p:cNvGrpSpPr/>
          <p:nvPr/>
        </p:nvGrpSpPr>
        <p:grpSpPr>
          <a:xfrm>
            <a:off x="172103" y="3066000"/>
            <a:ext cx="1609864" cy="792258"/>
            <a:chOff x="172103" y="3066000"/>
            <a:chExt cx="1609864" cy="792258"/>
          </a:xfrm>
        </p:grpSpPr>
        <p:sp>
          <p:nvSpPr>
            <p:cNvPr id="9" name="Retângulo Arredondado 8"/>
            <p:cNvSpPr/>
            <p:nvPr/>
          </p:nvSpPr>
          <p:spPr>
            <a:xfrm>
              <a:off x="539552" y="3373777"/>
              <a:ext cx="1080120" cy="484481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172103" y="3066000"/>
              <a:ext cx="160986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dirty="0">
                  <a:solidFill>
                    <a:srgbClr val="FF0000"/>
                  </a:solidFill>
                  <a:sym typeface="Symbol" panose="05050102010706020507" pitchFamily="18" charset="2"/>
                </a:rPr>
                <a:t>Muito improvável...</a:t>
              </a:r>
              <a:endParaRPr lang="pt-BR" sz="14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3899720" y="3373777"/>
                <a:ext cx="496123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≤47</m:t>
                          </m:r>
                        </m:e>
                      </m:d>
                      <m:r>
                        <a:rPr lang="pt-BR" sz="2200" b="0" i="1" smtClean="0">
                          <a:latin typeface="Cambria Math" panose="02040503050406030204" pitchFamily="18" charset="0"/>
                        </a:rPr>
                        <m:t>=0,0013</m:t>
                      </m:r>
                      <m:r>
                        <a:rPr lang="pt-B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pt-BR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Evento</m:t>
                      </m:r>
                      <m:r>
                        <a:rPr lang="pt-BR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incomum</m:t>
                      </m:r>
                    </m:oMath>
                  </m:oMathPara>
                </a14:m>
                <a:endParaRPr lang="pt-BR" sz="2200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720" y="3373777"/>
                <a:ext cx="4961230" cy="338554"/>
              </a:xfrm>
              <a:prstGeom prst="rect">
                <a:avLst/>
              </a:prstGeom>
              <a:blipFill>
                <a:blip r:embed="rId6"/>
                <a:stretch>
                  <a:fillRect l="-860" r="-737" b="-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tângulo 19"/>
          <p:cNvSpPr/>
          <p:nvPr/>
        </p:nvSpPr>
        <p:spPr>
          <a:xfrm>
            <a:off x="3893026" y="3855908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❺</a:t>
            </a:r>
            <a:r>
              <a:rPr lang="pt-BR" sz="2200" dirty="0"/>
              <a:t> A suposição de que o anúncio</a:t>
            </a:r>
          </a:p>
          <a:p>
            <a:r>
              <a:rPr lang="pt-BR" sz="2200" dirty="0"/>
              <a:t>da empresa está correto nos levou a um resultado improvável...</a:t>
            </a:r>
          </a:p>
        </p:txBody>
      </p:sp>
    </p:spTree>
    <p:extLst>
      <p:ext uri="{BB962C8B-B14F-4D97-AF65-F5344CB8AC3E}">
        <p14:creationId xmlns:p14="http://schemas.microsoft.com/office/powerpoint/2010/main" val="112501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Teste de Hipótese</a:t>
            </a:r>
            <a:endParaRPr lang="pt-BR" sz="4000" i="1" baseline="30000" dirty="0"/>
          </a:p>
        </p:txBody>
      </p:sp>
      <p:sp>
        <p:nvSpPr>
          <p:cNvPr id="18" name="Retângulo 17"/>
          <p:cNvSpPr/>
          <p:nvPr/>
        </p:nvSpPr>
        <p:spPr>
          <a:xfrm>
            <a:off x="172878" y="1165850"/>
            <a:ext cx="870068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  <a:sym typeface="Symbol" panose="05050102010706020507" pitchFamily="18" charset="2"/>
              </a:rPr>
              <a:t>❻</a:t>
            </a:r>
            <a:r>
              <a:rPr lang="pt-BR" sz="2200" dirty="0">
                <a:sym typeface="Symbol" panose="05050102010706020507" pitchFamily="18" charset="2"/>
              </a:rPr>
              <a:t> Há duas possibilidades: ou nossa amostra é muito incomum, ou o anúncio é provavelmente falso.</a:t>
            </a:r>
          </a:p>
          <a:p>
            <a:endParaRPr lang="pt-BR" sz="1000" dirty="0">
              <a:sym typeface="Symbol" panose="05050102010706020507" pitchFamily="18" charset="2"/>
            </a:endParaRPr>
          </a:p>
          <a:p>
            <a:r>
              <a:rPr lang="pt-BR" sz="2000" dirty="0">
                <a:solidFill>
                  <a:srgbClr val="FF0000"/>
                </a:solidFill>
                <a:sym typeface="Symbol" panose="05050102010706020507" pitchFamily="18" charset="2"/>
              </a:rPr>
              <a:t>❼</a:t>
            </a:r>
            <a:r>
              <a:rPr lang="pt-BR" sz="2200" dirty="0">
                <a:sym typeface="Symbol" panose="05050102010706020507" pitchFamily="18" charset="2"/>
              </a:rPr>
              <a:t> A conclusão lógica é a de que o</a:t>
            </a:r>
          </a:p>
          <a:p>
            <a:r>
              <a:rPr lang="pt-BR" sz="2200" dirty="0">
                <a:sym typeface="Symbol" panose="05050102010706020507" pitchFamily="18" charset="2"/>
              </a:rPr>
              <a:t>anúncio </a:t>
            </a:r>
            <a:r>
              <a:rPr lang="pt-BR" sz="2200" i="1" dirty="0">
                <a:solidFill>
                  <a:schemeClr val="accent1"/>
                </a:solidFill>
                <a:sym typeface="Symbol" panose="05050102010706020507" pitchFamily="18" charset="2"/>
              </a:rPr>
              <a:t>provavelmente é falso</a:t>
            </a:r>
            <a:r>
              <a:rPr lang="pt-BR" sz="2200" dirty="0">
                <a:sym typeface="Symbol" panose="05050102010706020507" pitchFamily="18" charset="2"/>
              </a:rPr>
              <a:t>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293" y="1671105"/>
            <a:ext cx="2071923" cy="1345467"/>
          </a:xfrm>
          <a:prstGeom prst="rect">
            <a:avLst/>
          </a:prstGeom>
        </p:spPr>
      </p:pic>
      <p:grpSp>
        <p:nvGrpSpPr>
          <p:cNvPr id="3" name="Agrupar 2"/>
          <p:cNvGrpSpPr/>
          <p:nvPr/>
        </p:nvGrpSpPr>
        <p:grpSpPr>
          <a:xfrm>
            <a:off x="1894929" y="2715766"/>
            <a:ext cx="6733906" cy="1852466"/>
            <a:chOff x="1894929" y="2715766"/>
            <a:chExt cx="6733906" cy="1852466"/>
          </a:xfrm>
        </p:grpSpPr>
        <p:sp>
          <p:nvSpPr>
            <p:cNvPr id="19" name="Retângulo Arredondado 18"/>
            <p:cNvSpPr/>
            <p:nvPr/>
          </p:nvSpPr>
          <p:spPr>
            <a:xfrm>
              <a:off x="1894929" y="3488112"/>
              <a:ext cx="5256584" cy="1080120"/>
            </a:xfrm>
            <a:prstGeom prst="roundRect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chemeClr val="accent1"/>
                  </a:solidFill>
                </a:rPr>
                <a:t>Vamos retomar esse passo-a-passo em detalhe e estabelecer um procedimento estatístico confiável para realizar testes de hipótese.</a:t>
              </a:r>
            </a:p>
          </p:txBody>
        </p: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36296" y="2715766"/>
              <a:ext cx="1392539" cy="1392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449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Estabelecendo uma hipótese</a:t>
            </a:r>
            <a:endParaRPr lang="pt-BR" sz="4000" i="1" baseline="30000" dirty="0"/>
          </a:p>
        </p:txBody>
      </p:sp>
      <p:sp>
        <p:nvSpPr>
          <p:cNvPr id="3" name="Retângulo 2"/>
          <p:cNvSpPr/>
          <p:nvPr/>
        </p:nvSpPr>
        <p:spPr>
          <a:xfrm>
            <a:off x="209480" y="1283151"/>
            <a:ext cx="865147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150" sz="2200" dirty="0"/>
              <a:t>●</a:t>
            </a:r>
            <a:r>
              <a:rPr lang="pt-BR" sz="2200" dirty="0"/>
              <a:t> Para testar uma afirmação sobre um parâmetro populacional, devemos especificar, cuidadosamente, um </a:t>
            </a:r>
            <a:r>
              <a:rPr lang="pt-BR" sz="2200" i="1" dirty="0">
                <a:solidFill>
                  <a:srgbClr val="FF0000"/>
                </a:solidFill>
              </a:rPr>
              <a:t>par de hipóteses </a:t>
            </a:r>
            <a:r>
              <a:rPr lang="pt-BR" sz="2200" dirty="0"/>
              <a:t>— uma que represente</a:t>
            </a:r>
          </a:p>
          <a:p>
            <a:r>
              <a:rPr lang="pt-BR" sz="2200" dirty="0"/>
              <a:t>a </a:t>
            </a:r>
            <a:r>
              <a:rPr lang="pt-BR" sz="2200" i="1" dirty="0">
                <a:solidFill>
                  <a:srgbClr val="FF0000"/>
                </a:solidFill>
              </a:rPr>
              <a:t>afirmação</a:t>
            </a:r>
            <a:r>
              <a:rPr lang="pt-BR" sz="2200" dirty="0"/>
              <a:t> e outra, seu </a:t>
            </a:r>
            <a:r>
              <a:rPr lang="pt-BR" sz="2200" i="1" dirty="0">
                <a:solidFill>
                  <a:srgbClr val="FF0000"/>
                </a:solidFill>
              </a:rPr>
              <a:t>complemento</a:t>
            </a:r>
            <a:r>
              <a:rPr lang="pt-BR" sz="2200" dirty="0"/>
              <a:t>.</a:t>
            </a:r>
          </a:p>
          <a:p>
            <a:endParaRPr lang="pt-BR" sz="2200" dirty="0"/>
          </a:p>
          <a:p>
            <a:r>
              <a:rPr lang="en-150" sz="2200" dirty="0"/>
              <a:t>●</a:t>
            </a:r>
            <a:r>
              <a:rPr lang="pt-BR" sz="2200" dirty="0"/>
              <a:t> Quando uma dessas hipóteses é falsa, a</a:t>
            </a:r>
          </a:p>
          <a:p>
            <a:r>
              <a:rPr lang="pt-BR" sz="2200" dirty="0"/>
              <a:t>outra deve ser verdadeira. </a:t>
            </a:r>
          </a:p>
          <a:p>
            <a:endParaRPr lang="pt-BR" sz="2200" dirty="0"/>
          </a:p>
          <a:p>
            <a:r>
              <a:rPr lang="en-150" sz="2200" dirty="0"/>
              <a:t>●</a:t>
            </a:r>
            <a:r>
              <a:rPr lang="pt-BR" sz="2200" dirty="0"/>
              <a:t> </a:t>
            </a:r>
            <a:r>
              <a:rPr lang="pt-BR" sz="2200" dirty="0">
                <a:solidFill>
                  <a:schemeClr val="accent1"/>
                </a:solidFill>
              </a:rPr>
              <a:t>Qualquer uma das hipóteses </a:t>
            </a:r>
            <a:r>
              <a:rPr lang="pt-BR" sz="2200" dirty="0"/>
              <a:t>— a </a:t>
            </a:r>
            <a:r>
              <a:rPr lang="pt-BR" sz="2200" i="1" dirty="0">
                <a:solidFill>
                  <a:srgbClr val="FF0000"/>
                </a:solidFill>
              </a:rPr>
              <a:t>hipótese</a:t>
            </a:r>
          </a:p>
          <a:p>
            <a:r>
              <a:rPr lang="pt-BR" sz="2200" i="1" dirty="0">
                <a:solidFill>
                  <a:srgbClr val="FF0000"/>
                </a:solidFill>
              </a:rPr>
              <a:t>nula</a:t>
            </a:r>
            <a:r>
              <a:rPr lang="pt-BR" sz="2200" dirty="0"/>
              <a:t> ou a </a:t>
            </a:r>
            <a:r>
              <a:rPr lang="pt-BR" sz="2200" i="1" dirty="0">
                <a:solidFill>
                  <a:srgbClr val="FF0000"/>
                </a:solidFill>
              </a:rPr>
              <a:t>hipótese alternativa </a:t>
            </a:r>
            <a:r>
              <a:rPr lang="pt-BR" sz="2200" dirty="0"/>
              <a:t>— </a:t>
            </a:r>
            <a:r>
              <a:rPr lang="pt-BR" sz="2200" dirty="0">
                <a:solidFill>
                  <a:schemeClr val="accent1"/>
                </a:solidFill>
              </a:rPr>
              <a:t>pode</a:t>
            </a:r>
          </a:p>
          <a:p>
            <a:r>
              <a:rPr lang="pt-BR" sz="2200" dirty="0">
                <a:solidFill>
                  <a:schemeClr val="accent1"/>
                </a:solidFill>
              </a:rPr>
              <a:t>representar a afirmação original</a:t>
            </a:r>
            <a:r>
              <a:rPr lang="pt-BR" sz="2200" dirty="0"/>
              <a:t>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7568" r="22055" b="10571"/>
          <a:stretch/>
        </p:blipFill>
        <p:spPr>
          <a:xfrm>
            <a:off x="5364088" y="2067694"/>
            <a:ext cx="3055316" cy="28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5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Estabelecendo uma hipótese</a:t>
            </a:r>
            <a:endParaRPr lang="pt-BR" sz="4000" i="1" baseline="30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b="15220"/>
          <a:stretch/>
        </p:blipFill>
        <p:spPr>
          <a:xfrm>
            <a:off x="179512" y="1113492"/>
            <a:ext cx="7240010" cy="2106330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>
            <a:off x="3707904" y="2859782"/>
            <a:ext cx="5267094" cy="2193928"/>
            <a:chOff x="3347356" y="2858238"/>
            <a:chExt cx="5267094" cy="2193928"/>
          </a:xfrm>
        </p:grpSpPr>
        <p:sp>
          <p:nvSpPr>
            <p:cNvPr id="6" name="Texto Explicativo em Nuvem 5"/>
            <p:cNvSpPr/>
            <p:nvPr/>
          </p:nvSpPr>
          <p:spPr>
            <a:xfrm>
              <a:off x="4967028" y="2858238"/>
              <a:ext cx="3647422" cy="2078487"/>
            </a:xfrm>
            <a:prstGeom prst="cloudCallout">
              <a:avLst>
                <a:gd name="adj1" fmla="val -63390"/>
                <a:gd name="adj2" fmla="val 138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Se a afirmação na hipótese nula não é verdadeira, então, a hipótese alternativa deve ser aceita como verdadeira.</a:t>
              </a:r>
            </a:p>
          </p:txBody>
        </p:sp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347356" y="3603653"/>
              <a:ext cx="1080120" cy="1448513"/>
            </a:xfrm>
            <a:prstGeom prst="rect">
              <a:avLst/>
            </a:prstGeom>
          </p:spPr>
        </p:pic>
      </p:grpSp>
      <p:sp>
        <p:nvSpPr>
          <p:cNvPr id="15" name="Retângulo 14"/>
          <p:cNvSpPr/>
          <p:nvPr/>
        </p:nvSpPr>
        <p:spPr>
          <a:xfrm>
            <a:off x="179512" y="329938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Escreva a afirmação sobre o parâmetro populacional por meio de uma sentença matemática. Então, escreva seu</a:t>
            </a:r>
          </a:p>
          <a:p>
            <a:r>
              <a:rPr lang="pt-BR" dirty="0"/>
              <a:t>complemento. </a:t>
            </a:r>
            <a:r>
              <a:rPr lang="pt-BR" i="1" dirty="0">
                <a:solidFill>
                  <a:srgbClr val="FF0000"/>
                </a:solidFill>
              </a:rPr>
              <a:t>A hipótese nula</a:t>
            </a:r>
          </a:p>
          <a:p>
            <a:r>
              <a:rPr lang="pt-BR" i="1" dirty="0">
                <a:solidFill>
                  <a:srgbClr val="FF0000"/>
                </a:solidFill>
              </a:rPr>
              <a:t>corresponde à sentença</a:t>
            </a:r>
          </a:p>
          <a:p>
            <a:r>
              <a:rPr lang="pt-BR" i="1" dirty="0">
                <a:solidFill>
                  <a:srgbClr val="FF0000"/>
                </a:solidFill>
              </a:rPr>
              <a:t>que contém a igualdade.</a:t>
            </a:r>
          </a:p>
        </p:txBody>
      </p:sp>
    </p:spTree>
    <p:extLst>
      <p:ext uri="{BB962C8B-B14F-4D97-AF65-F5344CB8AC3E}">
        <p14:creationId xmlns:p14="http://schemas.microsoft.com/office/powerpoint/2010/main" val="365132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Estabelecendo uma hipótese</a:t>
            </a:r>
            <a:endParaRPr lang="pt-BR" sz="4000" i="1" baseline="30000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2" y="1275606"/>
            <a:ext cx="1405445" cy="3721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679757" y="1242551"/>
                <a:ext cx="6979796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sz="2200" dirty="0"/>
                  <a:t>Se o valor da afirmação é em relação a </a:t>
                </a:r>
                <a14:m>
                  <m:oMath xmlns:m="http://schemas.openxmlformats.org/officeDocument/2006/math"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sz="2200" dirty="0"/>
                  <a:t> e o parâmetro</a:t>
                </a:r>
              </a:p>
              <a:p>
                <a:r>
                  <a:rPr lang="pt-BR" sz="2200" dirty="0"/>
                  <a:t>populacional é </a:t>
                </a:r>
                <a14:m>
                  <m:oMath xmlns:m="http://schemas.openxmlformats.org/officeDocument/2006/math">
                    <m:r>
                      <a:rPr lang="pt-BR" sz="2200" b="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2200" dirty="0"/>
                  <a:t>, então alguns pares possíveis de hipóteses</a:t>
                </a:r>
              </a:p>
              <a:p>
                <a:r>
                  <a:rPr lang="pt-BR" sz="2200" dirty="0"/>
                  <a:t>nula e alternativa são:</a:t>
                </a: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757" y="1242551"/>
                <a:ext cx="6979796" cy="1107996"/>
              </a:xfrm>
              <a:prstGeom prst="rect">
                <a:avLst/>
              </a:prstGeom>
              <a:blipFill>
                <a:blip r:embed="rId4"/>
                <a:stretch>
                  <a:fillRect l="-1135" t="-3846" r="-175" b="-98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2350547"/>
            <a:ext cx="5118497" cy="917385"/>
          </a:xfrm>
          <a:prstGeom prst="rect">
            <a:avLst/>
          </a:prstGeom>
        </p:spPr>
      </p:pic>
      <p:grpSp>
        <p:nvGrpSpPr>
          <p:cNvPr id="10" name="Agrupar 9"/>
          <p:cNvGrpSpPr/>
          <p:nvPr/>
        </p:nvGrpSpPr>
        <p:grpSpPr>
          <a:xfrm>
            <a:off x="179512" y="2809239"/>
            <a:ext cx="8795486" cy="2267695"/>
            <a:chOff x="179512" y="2809239"/>
            <a:chExt cx="8795486" cy="226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tângulo 5"/>
                <p:cNvSpPr/>
                <p:nvPr/>
              </p:nvSpPr>
              <p:spPr>
                <a:xfrm>
                  <a:off x="179512" y="3291830"/>
                  <a:ext cx="8795486" cy="17851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150" sz="2200" dirty="0"/>
                    <a:t>●</a:t>
                  </a:r>
                  <a:r>
                    <a:rPr lang="pt-BR" sz="2200" dirty="0"/>
                    <a:t> </a:t>
                  </a:r>
                  <a:r>
                    <a:rPr lang="pt-BR" sz="2200" i="1" dirty="0">
                      <a:solidFill>
                        <a:srgbClr val="FF0000"/>
                      </a:solidFill>
                    </a:rPr>
                    <a:t>Independente de qual dos três pares de hipóteses usarmos,</a:t>
                  </a:r>
                </a:p>
                <a:p>
                  <a:r>
                    <a:rPr lang="pt-BR" sz="2200" i="1" dirty="0">
                      <a:solidFill>
                        <a:srgbClr val="FF0000"/>
                      </a:solidFill>
                    </a:rPr>
                    <a:t>sempre admitiremos que </a:t>
                  </a:r>
                  <a14:m>
                    <m:oMath xmlns:m="http://schemas.openxmlformats.org/officeDocument/2006/math">
                      <m:r>
                        <a:rPr lang="pt-BR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pt-BR" sz="2200" i="1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pt-BR" sz="2200" dirty="0"/>
                    <a:t>e examinaremos a distribuição</a:t>
                  </a:r>
                </a:p>
                <a:p>
                  <a:r>
                    <a:rPr lang="pt-BR" sz="2200" dirty="0"/>
                    <a:t>amostral de </a:t>
                  </a:r>
                  <a14:m>
                    <m:oMath xmlns:m="http://schemas.openxmlformats.org/officeDocument/2006/math">
                      <m:r>
                        <a:rPr lang="pt-BR" sz="22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pt-BR" sz="2200" dirty="0"/>
                    <a:t> com base nessa suposição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pt-BR" sz="2200" dirty="0"/>
                    <a:t> verdadeira).</a:t>
                  </a:r>
                </a:p>
                <a:p>
                  <a:r>
                    <a:rPr lang="pt-BR" sz="2200" dirty="0"/>
                    <a:t>Dentro dessa distribuição amostral, determinaremos se a estatística amostral é ou não incomum.</a:t>
                  </a:r>
                </a:p>
              </p:txBody>
            </p:sp>
          </mc:Choice>
          <mc:Fallback xmlns="">
            <p:sp>
              <p:nvSpPr>
                <p:cNvPr id="6" name="Retângulo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12" y="3291830"/>
                  <a:ext cx="8795486" cy="1785104"/>
                </a:xfrm>
                <a:prstGeom prst="rect">
                  <a:avLst/>
                </a:prstGeom>
                <a:blipFill>
                  <a:blip r:embed="rId6"/>
                  <a:stretch>
                    <a:fillRect l="-901" t="-2389" b="-580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23644" y="2809239"/>
              <a:ext cx="1337306" cy="1458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04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56" y="73174"/>
            <a:ext cx="1763758" cy="842392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062230" y="132426"/>
            <a:ext cx="6912768" cy="85514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164206" y="225455"/>
            <a:ext cx="669674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000" dirty="0"/>
              <a:t>Estabelecendo uma hipótese</a:t>
            </a:r>
            <a:endParaRPr lang="pt-BR" sz="4000" i="1" baseline="30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203598"/>
            <a:ext cx="6180682" cy="3734321"/>
          </a:xfrm>
          <a:prstGeom prst="rect">
            <a:avLst/>
          </a:prstGeom>
        </p:spPr>
      </p:pic>
      <p:sp>
        <p:nvSpPr>
          <p:cNvPr id="13" name="Retângulo Arredondado 12"/>
          <p:cNvSpPr/>
          <p:nvPr/>
        </p:nvSpPr>
        <p:spPr>
          <a:xfrm>
            <a:off x="6360194" y="2499742"/>
            <a:ext cx="2614804" cy="172819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FF0000"/>
                </a:solidFill>
              </a:rPr>
              <a:t>A interpretação correta do problema é fundamental para a formulação de hipóteses! </a:t>
            </a:r>
          </a:p>
        </p:txBody>
      </p:sp>
    </p:spTree>
    <p:extLst>
      <p:ext uri="{BB962C8B-B14F-4D97-AF65-F5344CB8AC3E}">
        <p14:creationId xmlns:p14="http://schemas.microsoft.com/office/powerpoint/2010/main" val="56104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o Office">
  <a:themeElements>
    <a:clrScheme name="Personalizada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8D8D8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C00000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37567</TotalTime>
  <Words>1417</Words>
  <Application>Microsoft Office PowerPoint</Application>
  <PresentationFormat>On-screen Show (16:9)</PresentationFormat>
  <Paragraphs>137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Overpass</vt:lpstr>
      <vt:lpstr>Wingdings</vt:lpstr>
      <vt:lpstr>Tema do Office</vt:lpstr>
      <vt:lpstr>1_Tema do Office</vt:lpstr>
      <vt:lpstr> Análise Estatística de Dados  Pós-graduação em Inteligência Artificial e Ciência de Dados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Análise Estatística de Dados  Pós-graduação em Inteligência Artificial e Ciência de Dados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EFB102 – Geometria Analítica e Álgebra Linear</dc:title>
  <dc:creator>Vitoralex</dc:creator>
  <cp:lastModifiedBy>Jones Egydio</cp:lastModifiedBy>
  <cp:revision>2252</cp:revision>
  <dcterms:created xsi:type="dcterms:W3CDTF">2012-10-26T18:37:41Z</dcterms:created>
  <dcterms:modified xsi:type="dcterms:W3CDTF">2023-10-16T00:12:36Z</dcterms:modified>
</cp:coreProperties>
</file>